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2" r:id="rId3"/>
    <p:sldId id="315" r:id="rId4"/>
    <p:sldId id="313" r:id="rId5"/>
    <p:sldId id="316" r:id="rId6"/>
    <p:sldId id="263" r:id="rId7"/>
    <p:sldId id="312" r:id="rId8"/>
    <p:sldId id="311" r:id="rId9"/>
    <p:sldId id="317" r:id="rId10"/>
    <p:sldId id="319" r:id="rId11"/>
    <p:sldId id="320" r:id="rId12"/>
    <p:sldId id="338" r:id="rId13"/>
    <p:sldId id="268" r:id="rId14"/>
    <p:sldId id="321" r:id="rId15"/>
    <p:sldId id="322" r:id="rId16"/>
    <p:sldId id="324" r:id="rId17"/>
    <p:sldId id="331" r:id="rId18"/>
    <p:sldId id="339" r:id="rId19"/>
    <p:sldId id="271" r:id="rId20"/>
    <p:sldId id="327" r:id="rId21"/>
    <p:sldId id="329" r:id="rId22"/>
    <p:sldId id="330" r:id="rId23"/>
    <p:sldId id="332" r:id="rId24"/>
    <p:sldId id="328" r:id="rId25"/>
    <p:sldId id="333" r:id="rId26"/>
    <p:sldId id="336" r:id="rId27"/>
    <p:sldId id="334" r:id="rId28"/>
    <p:sldId id="335" r:id="rId29"/>
    <p:sldId id="340" r:id="rId30"/>
    <p:sldId id="341" r:id="rId31"/>
    <p:sldId id="353" r:id="rId32"/>
    <p:sldId id="355" r:id="rId33"/>
    <p:sldId id="357" r:id="rId34"/>
    <p:sldId id="359" r:id="rId35"/>
    <p:sldId id="356" r:id="rId36"/>
    <p:sldId id="354" r:id="rId37"/>
    <p:sldId id="360" r:id="rId38"/>
    <p:sldId id="362" r:id="rId39"/>
    <p:sldId id="363" r:id="rId40"/>
    <p:sldId id="361" r:id="rId41"/>
    <p:sldId id="366" r:id="rId42"/>
    <p:sldId id="365" r:id="rId43"/>
    <p:sldId id="367" r:id="rId44"/>
    <p:sldId id="342" r:id="rId45"/>
    <p:sldId id="368" r:id="rId46"/>
    <p:sldId id="369" r:id="rId47"/>
    <p:sldId id="371" r:id="rId48"/>
    <p:sldId id="372" r:id="rId49"/>
    <p:sldId id="370" r:id="rId50"/>
    <p:sldId id="380" r:id="rId51"/>
    <p:sldId id="281" r:id="rId52"/>
    <p:sldId id="381" r:id="rId53"/>
    <p:sldId id="379" r:id="rId54"/>
    <p:sldId id="382" r:id="rId55"/>
    <p:sldId id="376" r:id="rId56"/>
    <p:sldId id="304" r:id="rId57"/>
    <p:sldId id="305" r:id="rId58"/>
    <p:sldId id="306" r:id="rId59"/>
    <p:sldId id="307" r:id="rId60"/>
    <p:sldId id="309" r:id="rId61"/>
    <p:sldId id="308" r:id="rId62"/>
    <p:sldId id="395" r:id="rId63"/>
    <p:sldId id="386" r:id="rId64"/>
    <p:sldId id="387" r:id="rId65"/>
    <p:sldId id="384" r:id="rId66"/>
    <p:sldId id="389" r:id="rId67"/>
    <p:sldId id="390" r:id="rId68"/>
    <p:sldId id="394" r:id="rId69"/>
    <p:sldId id="391" r:id="rId70"/>
    <p:sldId id="392" r:id="rId71"/>
    <p:sldId id="261" r:id="rId72"/>
    <p:sldId id="373" r:id="rId73"/>
    <p:sldId id="374" r:id="rId74"/>
    <p:sldId id="377" r:id="rId7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23358" autoAdjust="0"/>
    <p:restoredTop sz="99336" autoAdjust="0"/>
  </p:normalViewPr>
  <p:slideViewPr>
    <p:cSldViewPr>
      <p:cViewPr>
        <p:scale>
          <a:sx n="103" d="100"/>
          <a:sy n="103" d="100"/>
        </p:scale>
        <p:origin x="-560" y="-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C128-1759-9044-9C4C-90C5904906F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85E0-156B-A349-9345-5282DEB9327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369DD-4C5C-DA4B-BCAC-8C212DA7356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5EED-C654-2B40-A596-99F14A0EC94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EB78D-0110-B347-8B7D-67AC21F759FB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8554-4CB6-8646-842E-A1F7B9BA19B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A87-2D35-AB44-918D-76DA6AD4E73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F01C-FFC2-0746-8117-4610DA64AEE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EB905-08E4-9C47-8874-15F28CE5E9D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DCF-F966-B34D-A2A8-8A4FC6CE74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ED06-2158-CE41-84DC-2FB89FD5A7E9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 eaLnBrk="1" latinLnBrk="0" hangingPunct="1"/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9" name="进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进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图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endParaRPr lang="en-US" altLang="zh-CN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fld id="{2B62763E-10F9-CF45-9859-B8124662FBD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e.sysu.edu.cn/cpp3" TargetMode="External"/><Relationship Id="rId3" Type="http://schemas.openxmlformats.org/officeDocument/2006/relationships/hyperlink" Target="http://cse.sysu.edu.cn/file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7. </a:t>
            </a:r>
            <a:r>
              <a:rPr lang="zh-CN" altLang="en-US" dirty="0" smtClean="0"/>
              <a:t>数组</a:t>
            </a:r>
            <a:r>
              <a:rPr lang="en-US" altLang="zh-CN" dirty="0" smtClean="0"/>
              <a:t> (10-11</a:t>
            </a:r>
            <a:r>
              <a:rPr lang="zh-CN" altLang="en-US" dirty="0" smtClean="0"/>
              <a:t>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2286000"/>
            <a:ext cx="7391400" cy="432213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Array 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r>
              <a:rPr lang="en-US" altLang="zh-CN" dirty="0" smtClean="0"/>
              <a:t>Array initialization </a:t>
            </a:r>
            <a:r>
              <a:rPr lang="zh-CN" altLang="en-US" dirty="0" smtClean="0"/>
              <a:t>数组的初始化</a:t>
            </a:r>
            <a:endParaRPr lang="en-US" altLang="zh-CN" dirty="0" smtClean="0"/>
          </a:p>
          <a:p>
            <a:r>
              <a:rPr lang="en-US" altLang="zh-CN" dirty="0" smtClean="0"/>
              <a:t>Array as parameter and argument </a:t>
            </a:r>
            <a:r>
              <a:rPr lang="zh-CN" altLang="en-US" dirty="0" smtClean="0"/>
              <a:t>数组作为参数</a:t>
            </a:r>
            <a:endParaRPr lang="en-US" altLang="zh-CN" dirty="0"/>
          </a:p>
          <a:p>
            <a:r>
              <a:rPr lang="en-US" altLang="zh-CN" dirty="0" smtClean="0"/>
              <a:t>Character array </a:t>
            </a:r>
            <a:r>
              <a:rPr lang="zh-CN" altLang="en-US" dirty="0" smtClean="0"/>
              <a:t>字符数组</a:t>
            </a:r>
            <a:endParaRPr lang="en-US" altLang="zh-CN" dirty="0" smtClean="0"/>
          </a:p>
          <a:p>
            <a:r>
              <a:rPr lang="en-US" altLang="zh-CN" dirty="0" smtClean="0"/>
              <a:t>Array operations: search and sort</a:t>
            </a:r>
            <a:br>
              <a:rPr lang="en-US" altLang="zh-CN" dirty="0" smtClean="0"/>
            </a:br>
            <a:r>
              <a:rPr lang="zh-CN" altLang="en-US" dirty="0" smtClean="0"/>
              <a:t>数组操作</a:t>
            </a:r>
            <a:r>
              <a:rPr lang="en-US" altLang="zh-CN" dirty="0" smtClean="0"/>
              <a:t>:</a:t>
            </a:r>
            <a:r>
              <a:rPr lang="zh-CN" altLang="en-US" dirty="0" smtClean="0"/>
              <a:t>查找和排序</a:t>
            </a:r>
            <a:endParaRPr lang="en-US" altLang="zh-CN" dirty="0"/>
          </a:p>
          <a:p>
            <a:r>
              <a:rPr lang="en-US" altLang="zh-CN" dirty="0" smtClean="0"/>
              <a:t>High dimensional array </a:t>
            </a:r>
            <a:r>
              <a:rPr lang="zh-CN" altLang="en-US" dirty="0" smtClean="0"/>
              <a:t>高维数组</a:t>
            </a:r>
            <a:endParaRPr lang="en-US" altLang="zh-CN" dirty="0" smtClean="0"/>
          </a:p>
          <a:p>
            <a:r>
              <a:rPr lang="en-US" altLang="zh-CN" dirty="0" smtClean="0"/>
              <a:t>Structure </a:t>
            </a:r>
            <a:r>
              <a:rPr lang="zh-CN" altLang="en-US" dirty="0" smtClean="0"/>
              <a:t>结构体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为什么要使用数组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例子：求平均值和标准差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第二步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计算平均值</a:t>
            </a:r>
            <a:r>
              <a:rPr kumimoji="1" lang="en-US" altLang="zh-CN" dirty="0" smtClean="0"/>
              <a:t>(mean)</a:t>
            </a:r>
          </a:p>
          <a:p>
            <a:pPr lvl="1"/>
            <a:endParaRPr kumimoji="1" lang="zh-CN" altLang="en-US" dirty="0"/>
          </a:p>
        </p:txBody>
      </p:sp>
      <p:pic>
        <p:nvPicPr>
          <p:cNvPr id="5" name="图片 4" descr="屏幕快照 2012-12-01 下午3.4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209800"/>
            <a:ext cx="1944216" cy="1098029"/>
          </a:xfrm>
          <a:prstGeom prst="rect">
            <a:avLst/>
          </a:prstGeom>
        </p:spPr>
      </p:pic>
      <p:pic>
        <p:nvPicPr>
          <p:cNvPr id="6" name="图片 5" descr="屏幕快照 2013-11-14 下午8.10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7" y="3657600"/>
            <a:ext cx="811691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为什么要使用数组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例子：</a:t>
            </a:r>
            <a:r>
              <a:rPr kumimoji="1" lang="zh-CN" altLang="en-US" dirty="0" smtClean="0"/>
              <a:t>求平均值和标准差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第三步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计算标准差</a:t>
            </a:r>
            <a:r>
              <a:rPr kumimoji="1" lang="en-US" altLang="zh-CN" dirty="0" smtClean="0"/>
              <a:t>(variance)</a:t>
            </a:r>
          </a:p>
          <a:p>
            <a:pPr lvl="1"/>
            <a:endParaRPr kumimoji="1" lang="zh-CN" altLang="en-US" dirty="0"/>
          </a:p>
        </p:txBody>
      </p:sp>
      <p:pic>
        <p:nvPicPr>
          <p:cNvPr id="7" name="图片 6" descr="屏幕快照 2012-12-01 下午3.4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90800"/>
            <a:ext cx="3168352" cy="1105012"/>
          </a:xfrm>
          <a:prstGeom prst="rect">
            <a:avLst/>
          </a:prstGeom>
        </p:spPr>
      </p:pic>
      <p:pic>
        <p:nvPicPr>
          <p:cNvPr id="4" name="图片 3" descr="屏幕快照 2013-11-14 下午8.11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10000"/>
            <a:ext cx="8077200" cy="22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数组的基本定义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数组的初始化</a:t>
            </a:r>
            <a:endParaRPr kumimoji="1" lang="en-US" altLang="zh-CN" dirty="0" smtClean="0"/>
          </a:p>
          <a:p>
            <a:r>
              <a:rPr kumimoji="1" lang="zh-CN" altLang="en-US" dirty="0">
                <a:solidFill>
                  <a:srgbClr val="BFBFBF"/>
                </a:solidFill>
              </a:rPr>
              <a:t>数组作为函</a:t>
            </a:r>
            <a:r>
              <a:rPr kumimoji="1" lang="zh-CN" altLang="en-US" dirty="0" smtClean="0">
                <a:solidFill>
                  <a:srgbClr val="BFBFBF"/>
                </a:solidFill>
              </a:rPr>
              <a:t>数参数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字符数组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常量数组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数组的常用操作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高维数组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结构体</a:t>
            </a:r>
          </a:p>
          <a:p>
            <a:endParaRPr kumimoji="1" lang="en-US" altLang="zh-CN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06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数组的初始化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077544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如何初始化数组中的元素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作为局部变量时，如果未初始化，数组中的元素的初始值是没有意义的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 { } </a:t>
            </a:r>
            <a:r>
              <a:rPr kumimoji="1" lang="zh-CN" altLang="en-US" dirty="0" smtClean="0"/>
              <a:t>包含的，以逗号间隔的常数</a:t>
            </a:r>
            <a:r>
              <a:rPr kumimoji="1" lang="en-US" altLang="zh-CN" dirty="0" smtClean="0"/>
              <a:t>(literacy)</a:t>
            </a:r>
            <a:r>
              <a:rPr kumimoji="1" lang="zh-CN" altLang="en-US" dirty="0" smtClean="0"/>
              <a:t>列表进行初始化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marL="402336" lvl="1" indent="0">
              <a:buNone/>
            </a:pPr>
            <a:endParaRPr kumimoji="1" lang="en-US" altLang="zh-CN" dirty="0"/>
          </a:p>
          <a:p>
            <a:pPr lvl="1"/>
            <a:r>
              <a:rPr kumimoji="1" lang="zh-CN" altLang="en-US" dirty="0" smtClean="0"/>
              <a:t>注意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常数列表长度不能超过数组长度</a:t>
            </a:r>
            <a:endParaRPr kumimoji="1" lang="zh-CN" altLang="en-US" dirty="0"/>
          </a:p>
        </p:txBody>
      </p:sp>
      <p:pic>
        <p:nvPicPr>
          <p:cNvPr id="6" name="图片 5" descr="屏幕快照 2013-11-14 下午8.5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962400"/>
            <a:ext cx="6401244" cy="10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如果常数列表的长度不及数组长？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余下的元素会被初始化为</a:t>
            </a:r>
            <a:r>
              <a:rPr kumimoji="1" lang="en-US" altLang="zh-CN" dirty="0" smtClean="0"/>
              <a:t>0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如何把一个很大的数组初始化为全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pic>
        <p:nvPicPr>
          <p:cNvPr id="4" name="图片 3" descr="屏幕快照 2013-11-14 下午9.00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1" y="2819400"/>
            <a:ext cx="8052359" cy="698548"/>
          </a:xfrm>
          <a:prstGeom prst="rect">
            <a:avLst/>
          </a:prstGeom>
        </p:spPr>
      </p:pic>
      <p:pic>
        <p:nvPicPr>
          <p:cNvPr id="5" name="图片 4" descr="屏幕快照 2013-11-14 下午9.02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724400"/>
            <a:ext cx="7214101" cy="7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5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447800"/>
            <a:ext cx="8001000" cy="4800600"/>
          </a:xfrm>
        </p:spPr>
        <p:txBody>
          <a:bodyPr/>
          <a:lstStyle/>
          <a:p>
            <a:r>
              <a:rPr kumimoji="1" lang="zh-CN" altLang="en-US" dirty="0" smtClean="0"/>
              <a:t>当数组有初始化时，数组的长度可以不写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lvl="1"/>
            <a:r>
              <a:rPr kumimoji="1" lang="zh-CN" altLang="en-US" dirty="0" smtClean="0"/>
              <a:t>这时，数组的长度被设定为初始化列表的长度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5" name="图片 4" descr="屏幕快照 2013-11-14 下午9.07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76" y="2133600"/>
            <a:ext cx="7544324" cy="3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以下数组的长度是？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lvl="1"/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，数组定义时未给定长度，所以数组的长度被定为初始化列表的长度</a:t>
            </a:r>
            <a:endParaRPr kumimoji="1" lang="en-US" altLang="zh-CN" dirty="0" smtClean="0"/>
          </a:p>
          <a:p>
            <a:pPr marL="402336" lvl="1" indent="0">
              <a:buNone/>
            </a:pPr>
            <a:endParaRPr kumimoji="1" lang="en-US" altLang="zh-CN" dirty="0" smtClean="0"/>
          </a:p>
          <a:p>
            <a:pPr lvl="1"/>
            <a:r>
              <a:rPr kumimoji="1" lang="zh-CN" altLang="zh-CN" dirty="0" smtClean="0"/>
              <a:t>1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，数组定义时给的长度，后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个元素被初始化为</a:t>
            </a:r>
            <a:r>
              <a:rPr kumimoji="1" lang="en-US" altLang="zh-CN" dirty="0" smtClean="0"/>
              <a:t>0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编译时出错</a:t>
            </a:r>
            <a:r>
              <a:rPr kumimoji="1" lang="zh-CN" altLang="en-US" dirty="0"/>
              <a:t>：初始值设定项太多</a:t>
            </a:r>
          </a:p>
        </p:txBody>
      </p:sp>
      <p:pic>
        <p:nvPicPr>
          <p:cNvPr id="4" name="图片 3" descr="屏幕快照 2013-11-14 下午9.13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33600"/>
            <a:ext cx="5715397" cy="368326"/>
          </a:xfrm>
          <a:prstGeom prst="rect">
            <a:avLst/>
          </a:prstGeom>
        </p:spPr>
      </p:pic>
      <p:pic>
        <p:nvPicPr>
          <p:cNvPr id="5" name="图片 4" descr="屏幕快照 2013-11-14 下午9.1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581400"/>
            <a:ext cx="4902540" cy="355625"/>
          </a:xfrm>
          <a:prstGeom prst="rect">
            <a:avLst/>
          </a:prstGeom>
        </p:spPr>
      </p:pic>
      <p:pic>
        <p:nvPicPr>
          <p:cNvPr id="6" name="图片 5" descr="屏幕快照 2013-11-14 下午9.13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029200"/>
            <a:ext cx="6820373" cy="3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初始化列表只能用于初始化数组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对数组赋值必须逐个元素地赋值</a:t>
            </a:r>
            <a:endParaRPr kumimoji="1" lang="zh-CN" altLang="en-US" dirty="0"/>
          </a:p>
        </p:txBody>
      </p:sp>
      <p:pic>
        <p:nvPicPr>
          <p:cNvPr id="4" name="图片 3" descr="屏幕快照 2013-11-15 下午10.14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76600"/>
            <a:ext cx="6591758" cy="24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数组的基本定义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数组的初始化</a:t>
            </a:r>
            <a:endParaRPr kumimoji="1" lang="en-US" altLang="zh-CN" dirty="0" smtClean="0"/>
          </a:p>
          <a:p>
            <a:r>
              <a:rPr kumimoji="1" lang="zh-CN" altLang="en-US" dirty="0"/>
              <a:t>数组作为函</a:t>
            </a:r>
            <a:r>
              <a:rPr kumimoji="1" lang="zh-CN" altLang="en-US" dirty="0" smtClean="0"/>
              <a:t>数参数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字符数组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常量数组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数组的常用操作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高维数组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结构体</a:t>
            </a:r>
          </a:p>
          <a:p>
            <a:endParaRPr kumimoji="1" lang="en-US" altLang="zh-CN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数组作为函数参数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0" y="1447800"/>
            <a:ext cx="7391400" cy="48006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背景知识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：编译时信息和运行时信息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编译时信息：源程序中的所有信息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运行时信息：对于</a:t>
            </a:r>
            <a:r>
              <a:rPr kumimoji="1" lang="en-US" altLang="zh-CN" dirty="0" smtClean="0"/>
              <a:t>C++</a:t>
            </a:r>
            <a:r>
              <a:rPr kumimoji="1" lang="zh-CN" altLang="en-US" dirty="0"/>
              <a:t>源程序中的很多信</a:t>
            </a:r>
            <a:r>
              <a:rPr kumimoji="1" lang="zh-CN" altLang="en-US" dirty="0" smtClean="0"/>
              <a:t>息不会被保留到可执行程序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强调运行效率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因此，</a:t>
            </a:r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尽量把可做的事情放在编译时完成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4588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＊下半学期的时间表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10-11</a:t>
            </a:r>
            <a:r>
              <a:rPr kumimoji="1" lang="zh-CN" altLang="en-US" dirty="0" smtClean="0"/>
              <a:t>周</a:t>
            </a:r>
            <a:r>
              <a:rPr kumimoji="1" lang="en-US" altLang="zh-CN" dirty="0" smtClean="0"/>
              <a:t> Array</a:t>
            </a:r>
          </a:p>
          <a:p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周</a:t>
            </a:r>
            <a:r>
              <a:rPr kumimoji="1" lang="en-US" altLang="zh-CN" dirty="0" smtClean="0"/>
              <a:t> File I/O</a:t>
            </a:r>
          </a:p>
          <a:p>
            <a:r>
              <a:rPr kumimoji="1" lang="en-US" altLang="zh-CN" dirty="0" smtClean="0"/>
              <a:t>13</a:t>
            </a:r>
            <a:r>
              <a:rPr kumimoji="1" lang="zh-CN" altLang="en-US" dirty="0" smtClean="0"/>
              <a:t>周</a:t>
            </a:r>
            <a:r>
              <a:rPr kumimoji="1" lang="en-US" altLang="zh-CN" dirty="0" smtClean="0"/>
              <a:t> Recursive function</a:t>
            </a:r>
          </a:p>
          <a:p>
            <a:r>
              <a:rPr kumimoji="1" lang="en-US" altLang="zh-CN" dirty="0" smtClean="0"/>
              <a:t>14</a:t>
            </a:r>
            <a:r>
              <a:rPr kumimoji="1" lang="zh-CN" altLang="en-US" dirty="0" smtClean="0"/>
              <a:t>周</a:t>
            </a:r>
            <a:r>
              <a:rPr kumimoji="1" lang="en-US" altLang="zh-CN" dirty="0" smtClean="0"/>
              <a:t> Memory</a:t>
            </a:r>
          </a:p>
          <a:p>
            <a:r>
              <a:rPr kumimoji="1" lang="en-US" altLang="zh-CN" dirty="0" smtClean="0"/>
              <a:t>15-16</a:t>
            </a:r>
            <a:r>
              <a:rPr kumimoji="1" lang="zh-CN" altLang="en-US" dirty="0" smtClean="0"/>
              <a:t>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编程实例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程序相似度计算</a:t>
            </a:r>
            <a:endParaRPr kumimoji="1" lang="en-US" altLang="zh-CN" dirty="0" smtClean="0"/>
          </a:p>
          <a:p>
            <a:r>
              <a:rPr kumimoji="1" lang="en-US" altLang="zh-CN" dirty="0" smtClean="0"/>
              <a:t>17</a:t>
            </a:r>
            <a:r>
              <a:rPr kumimoji="1" lang="zh-CN" altLang="en-US" dirty="0" smtClean="0"/>
              <a:t>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复习和答疑</a:t>
            </a:r>
            <a:endParaRPr kumimoji="1" lang="en-US" altLang="zh-CN" dirty="0" smtClean="0"/>
          </a:p>
          <a:p>
            <a:r>
              <a:rPr kumimoji="1" lang="en-US" altLang="zh-CN" dirty="0" smtClean="0"/>
              <a:t>18</a:t>
            </a:r>
            <a:r>
              <a:rPr kumimoji="1" lang="zh-CN" altLang="en-US" dirty="0" smtClean="0"/>
              <a:t>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考试周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2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数组作为函数参数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背景知识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：编译时信息和运行时信息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例如，在编译过程中</a:t>
            </a:r>
            <a:endParaRPr kumimoji="1" lang="en-US" altLang="zh-CN" dirty="0"/>
          </a:p>
          <a:p>
            <a:pPr lvl="2"/>
            <a:r>
              <a:rPr kumimoji="1" lang="zh-CN" altLang="en-US" dirty="0" smtClean="0"/>
              <a:t>完成函数匹配：函数名字被替换为入口地</a:t>
            </a:r>
            <a:r>
              <a:rPr kumimoji="1" lang="zh-CN" altLang="en-US" dirty="0"/>
              <a:t>址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变量的名字也会被替换成变量的地</a:t>
            </a:r>
            <a:r>
              <a:rPr kumimoji="1" lang="zh-CN" altLang="en-US" dirty="0" smtClean="0"/>
              <a:t>址</a:t>
            </a:r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r>
              <a:rPr kumimoji="1" lang="zh-CN" altLang="en-US" dirty="0" smtClean="0"/>
              <a:t>如对于</a:t>
            </a:r>
            <a:r>
              <a:rPr kumimoji="1" lang="en-US" altLang="zh-CN" dirty="0" smtClean="0">
                <a:solidFill>
                  <a:srgbClr val="0000FF"/>
                </a:solidFill>
              </a:rPr>
              <a:t>double</a:t>
            </a:r>
            <a:r>
              <a:rPr kumimoji="1" lang="en-US" altLang="zh-CN" dirty="0" smtClean="0"/>
              <a:t> a, b, c                </a:t>
            </a:r>
            <a:r>
              <a:rPr kumimoji="1" lang="zh-CN" altLang="en-US" dirty="0" smtClean="0"/>
              <a:t>会被翻译为指令</a:t>
            </a:r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3"/>
            <a:r>
              <a:rPr kumimoji="1" lang="zh-CN" altLang="en-US" dirty="0" smtClean="0"/>
              <a:t>其中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fadd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是浮点数加法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后面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个地址的类型无需再保存</a:t>
            </a:r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3505200" y="4419600"/>
            <a:ext cx="1143000" cy="4572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 smtClean="0"/>
              <a:t> a </a:t>
            </a:r>
            <a:r>
              <a:rPr lang="zh-CN" altLang="en-US" dirty="0" smtClean="0"/>
              <a:t>的地址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4876800" y="4419600"/>
            <a:ext cx="1219200" cy="4572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 smtClean="0"/>
              <a:t> b </a:t>
            </a:r>
            <a:r>
              <a:rPr lang="zh-CN" altLang="en-US" dirty="0" smtClean="0"/>
              <a:t>的地址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324600" y="4419600"/>
            <a:ext cx="1219200" cy="4572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 smtClean="0"/>
              <a:t> c </a:t>
            </a:r>
            <a:r>
              <a:rPr lang="zh-CN" altLang="en-US" dirty="0" smtClean="0"/>
              <a:t>的地址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514600" y="4419600"/>
            <a:ext cx="762000" cy="4572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fadd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5029200" y="3886200"/>
            <a:ext cx="1143000" cy="4572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 smtClean="0"/>
              <a:t> c = a + 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22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数组作为函数参数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背景知识</a:t>
            </a:r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：什么是地址？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内存中的每个字节的一个整数的编号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一个整数变量的地址就是它的第一个字节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最低位字节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的地址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使用取地址操作符查看变量的地址</a:t>
            </a:r>
            <a:endParaRPr kumimoji="1" lang="en-US" altLang="zh-CN" dirty="0"/>
          </a:p>
        </p:txBody>
      </p:sp>
      <p:pic>
        <p:nvPicPr>
          <p:cNvPr id="5" name="图片 4" descr="屏幕快照 2013-11-15 下午9.1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86200"/>
            <a:ext cx="5372473" cy="1409798"/>
          </a:xfrm>
          <a:prstGeom prst="rect">
            <a:avLst/>
          </a:prstGeom>
        </p:spPr>
      </p:pic>
      <p:pic>
        <p:nvPicPr>
          <p:cNvPr id="6" name="图片 5" descr="屏幕快照 2013-11-15 下午9.15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486400"/>
            <a:ext cx="2133600" cy="864019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>
          <a:xfrm>
            <a:off x="2743200" y="5486400"/>
            <a:ext cx="1752600" cy="990600"/>
          </a:xfrm>
          <a:prstGeom prst="wedgeRoundRectCallout">
            <a:avLst>
              <a:gd name="adj1" fmla="val 61739"/>
              <a:gd name="adj2" fmla="val -112642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 dirty="0" smtClean="0"/>
              <a:t>&amp;</a:t>
            </a:r>
            <a:r>
              <a:rPr lang="zh-CN" altLang="en-US" sz="2800" dirty="0" smtClean="0"/>
              <a:t>是取地址操作符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187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数组作为函数参数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背景知识</a:t>
            </a:r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：数组会被怎样翻译？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数组的名字被翻译为第一个元素的地址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但是，直接用</a:t>
            </a:r>
            <a:r>
              <a:rPr kumimoji="1" lang="zh-CN" altLang="en-US" dirty="0"/>
              <a:t>数组的</a:t>
            </a:r>
            <a:r>
              <a:rPr kumimoji="1" lang="zh-CN" altLang="en-US" dirty="0" smtClean="0"/>
              <a:t>名字不能获得首元素的值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直接用直接用数组名取得的是一个地址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 descr="屏幕快照 2013-11-15 下午10.30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429000"/>
            <a:ext cx="5658356" cy="3299689"/>
          </a:xfrm>
          <a:prstGeom prst="rect">
            <a:avLst/>
          </a:prstGeom>
        </p:spPr>
      </p:pic>
      <p:pic>
        <p:nvPicPr>
          <p:cNvPr id="7" name="图片 6" descr="屏幕快照 2013-11-15 下午10.3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581400"/>
            <a:ext cx="1600200" cy="21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2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数组作为函数参数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背景知识</a:t>
            </a:r>
            <a:r>
              <a:rPr kumimoji="1" lang="zh-CN" altLang="zh-CN" dirty="0" smtClean="0"/>
              <a:t>3</a:t>
            </a:r>
            <a:r>
              <a:rPr kumimoji="1" lang="zh-CN" altLang="en-US" dirty="0" smtClean="0"/>
              <a:t>：</a:t>
            </a:r>
            <a:r>
              <a:rPr kumimoji="1" lang="zh-CN" altLang="en-US" dirty="0"/>
              <a:t>数组会被怎样翻译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数组</a:t>
            </a:r>
            <a:r>
              <a:rPr kumimoji="1" lang="zh-CN" altLang="en-US" dirty="0" smtClean="0"/>
              <a:t>的大小用于计算函数所需的局部变量空间的大小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之后，数组的大小将会被丢失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这时因为，访问数组元素时无需知道数组的大小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en-US" altLang="zh-CN" dirty="0"/>
          </a:p>
          <a:p>
            <a:pPr lvl="2"/>
            <a:endParaRPr kumimoji="1" lang="en-US" altLang="zh-CN" dirty="0" smtClean="0"/>
          </a:p>
        </p:txBody>
      </p:sp>
      <p:pic>
        <p:nvPicPr>
          <p:cNvPr id="10" name="图片 9" descr="屏幕快照 2013-11-15 下午10.06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14800"/>
            <a:ext cx="5853547" cy="1905000"/>
          </a:xfrm>
          <a:prstGeom prst="rect">
            <a:avLst/>
          </a:prstGeom>
        </p:spPr>
      </p:pic>
      <p:pic>
        <p:nvPicPr>
          <p:cNvPr id="11" name="图片 10" descr="屏幕快照 2013-11-15 下午10.0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34" y="4114800"/>
            <a:ext cx="185036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6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数组作为函数参数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当数组作为参数时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参数传递的只有数组的地址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并没有传递各个元素的值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这样的设计是处于对空间与效</a:t>
            </a:r>
            <a:r>
              <a:rPr kumimoji="1" lang="zh-CN" altLang="en-US" dirty="0"/>
              <a:t>率的考虑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 descr="屏幕快照 2013-11-15 下午10.20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66160"/>
            <a:ext cx="6400800" cy="3291840"/>
          </a:xfrm>
          <a:prstGeom prst="rect">
            <a:avLst/>
          </a:prstGeom>
        </p:spPr>
      </p:pic>
      <p:pic>
        <p:nvPicPr>
          <p:cNvPr id="5" name="图片 4" descr="屏幕快照 2013-11-15 下午10.20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47800"/>
            <a:ext cx="263639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数组作为函数参数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当数组作为参数时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下面的程序有错吗？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没错。因为最为参数，编译器会忽略第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行的</a:t>
            </a:r>
            <a:r>
              <a:rPr kumimoji="1" lang="en-US" altLang="zh-CN" dirty="0" smtClean="0"/>
              <a:t>20</a:t>
            </a:r>
            <a:endParaRPr kumimoji="1" lang="zh-CN" altLang="en-US" dirty="0"/>
          </a:p>
        </p:txBody>
      </p:sp>
      <p:pic>
        <p:nvPicPr>
          <p:cNvPr id="5" name="图片 4" descr="屏幕快照 2013-11-15 下午10.22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90800"/>
            <a:ext cx="7010400" cy="26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0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数组作为函数参数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当数组作为参数时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实际上，数组作为参数一般的写法是</a:t>
            </a:r>
            <a:endParaRPr kumimoji="1" lang="en-US" altLang="zh-CN" dirty="0" smtClean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marL="658368" lvl="2" indent="0">
              <a:buNone/>
            </a:pP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第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行中不写数组长度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处理数组的函数需另加一个参数传递数组长度</a:t>
            </a:r>
            <a:endParaRPr kumimoji="1" lang="en-US" altLang="zh-CN" dirty="0" smtClean="0"/>
          </a:p>
        </p:txBody>
      </p:sp>
      <p:pic>
        <p:nvPicPr>
          <p:cNvPr id="4" name="图片 3" descr="屏幕快照 2013-11-15 下午10.3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590800"/>
            <a:ext cx="6413982" cy="25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数组作为函数参数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55626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例子：打印数组的元素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marL="82296" indent="0">
              <a:buNone/>
            </a:pP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参数</a:t>
            </a:r>
            <a:r>
              <a:rPr kumimoji="1" lang="en-US" altLang="zh-CN" dirty="0" smtClean="0"/>
              <a:t> array </a:t>
            </a:r>
            <a:r>
              <a:rPr kumimoji="1" lang="zh-CN" altLang="en-US" dirty="0" smtClean="0"/>
              <a:t>在使用上与数组</a:t>
            </a:r>
            <a:r>
              <a:rPr kumimoji="1" lang="en-US" altLang="zh-CN" dirty="0" smtClean="0"/>
              <a:t>years</a:t>
            </a:r>
            <a:r>
              <a:rPr kumimoji="1" lang="zh-CN" altLang="en-US" dirty="0" smtClean="0"/>
              <a:t>几乎相同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它们实际上相同吗？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>
                <a:solidFill>
                  <a:srgbClr val="0000FF"/>
                </a:solidFill>
              </a:rPr>
              <a:t>sizeof</a:t>
            </a:r>
            <a:r>
              <a:rPr kumimoji="1" lang="en-US" altLang="zh-CN" dirty="0" smtClean="0"/>
              <a:t>(years) </a:t>
            </a:r>
            <a:r>
              <a:rPr kumimoji="1" lang="zh-CN" altLang="en-US" dirty="0" smtClean="0"/>
              <a:t>在编译的时候就被替换为</a:t>
            </a:r>
            <a:r>
              <a:rPr kumimoji="1" lang="en-US" altLang="zh-CN" dirty="0" smtClean="0"/>
              <a:t>12</a:t>
            </a:r>
            <a:endParaRPr kumimoji="1" lang="en-US" altLang="zh-CN" dirty="0"/>
          </a:p>
        </p:txBody>
      </p:sp>
      <p:pic>
        <p:nvPicPr>
          <p:cNvPr id="4" name="图片 3" descr="屏幕快照 2013-11-16 上午8.54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05000"/>
            <a:ext cx="716983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7498080" cy="1143000"/>
          </a:xfrm>
        </p:spPr>
        <p:txBody>
          <a:bodyPr/>
          <a:lstStyle/>
          <a:p>
            <a:r>
              <a:rPr kumimoji="1" lang="zh-CN" altLang="en-US" dirty="0"/>
              <a:t>数组作为函数参数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219200"/>
            <a:ext cx="7638288" cy="59436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参数中的“数组”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marL="658368" lvl="2" indent="0">
              <a:buNone/>
            </a:pPr>
            <a:endParaRPr kumimoji="1" lang="en-US" altLang="zh-CN" dirty="0" smtClean="0"/>
          </a:p>
          <a:p>
            <a:pPr lvl="2"/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实际上是</a:t>
            </a:r>
            <a:r>
              <a:rPr kumimoji="1" lang="zh-CN" altLang="en-US" u="sng" dirty="0" smtClean="0"/>
              <a:t>地址常量</a:t>
            </a:r>
            <a:endParaRPr kumimoji="1" lang="en-US" altLang="zh-CN" u="sng" dirty="0" smtClean="0"/>
          </a:p>
          <a:p>
            <a:pPr lvl="3"/>
            <a:r>
              <a:rPr kumimoji="1" lang="en-US" altLang="zh-CN" dirty="0" err="1" smtClean="0">
                <a:solidFill>
                  <a:srgbClr val="0000FF"/>
                </a:solidFill>
              </a:rPr>
              <a:t>typeid</a:t>
            </a:r>
            <a:r>
              <a:rPr kumimoji="1" lang="en-US" altLang="zh-CN" dirty="0" smtClean="0"/>
              <a:t>(</a:t>
            </a:r>
            <a:r>
              <a:rPr kumimoji="1" lang="zh-CN" altLang="en-US" i="1" dirty="0"/>
              <a:t>变量</a:t>
            </a:r>
            <a:r>
              <a:rPr kumimoji="1" lang="en-US" altLang="zh-CN" dirty="0" smtClean="0"/>
              <a:t>).name() </a:t>
            </a:r>
            <a:r>
              <a:rPr kumimoji="1" lang="zh-CN" altLang="en-US" dirty="0" smtClean="0"/>
              <a:t>返回</a:t>
            </a:r>
            <a:r>
              <a:rPr kumimoji="1" lang="zh-CN" altLang="en-US" i="1" dirty="0" smtClean="0"/>
              <a:t>变量</a:t>
            </a:r>
            <a:r>
              <a:rPr kumimoji="1" lang="zh-CN" altLang="en-US" dirty="0" smtClean="0"/>
              <a:t>类型的一个表示</a:t>
            </a:r>
            <a:endParaRPr kumimoji="1" lang="en-US" altLang="zh-CN" dirty="0" smtClean="0"/>
          </a:p>
        </p:txBody>
      </p:sp>
      <p:pic>
        <p:nvPicPr>
          <p:cNvPr id="6" name="图片 5" descr="屏幕快照 2013-11-16 上午9.39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828800"/>
            <a:ext cx="6649155" cy="4343400"/>
          </a:xfrm>
          <a:prstGeom prst="rect">
            <a:avLst/>
          </a:prstGeom>
        </p:spPr>
      </p:pic>
      <p:pic>
        <p:nvPicPr>
          <p:cNvPr id="8" name="图片 7" descr="屏幕快照 2013-11-16 上午9.40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4800"/>
            <a:ext cx="2146449" cy="22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数组的基本定义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数组的初始化</a:t>
            </a:r>
            <a:endParaRPr kumimoji="1" lang="en-US" altLang="zh-CN" dirty="0" smtClean="0"/>
          </a:p>
          <a:p>
            <a:r>
              <a:rPr kumimoji="1" lang="zh-CN" altLang="en-US" dirty="0"/>
              <a:t>数组作为函</a:t>
            </a:r>
            <a:r>
              <a:rPr kumimoji="1" lang="zh-CN" altLang="en-US" dirty="0" smtClean="0"/>
              <a:t>数参数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字符数组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常量数组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数组的常用操作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高维数组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结构体</a:t>
            </a:r>
          </a:p>
          <a:p>
            <a:endParaRPr kumimoji="1" lang="en-US" altLang="zh-CN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数组的基本定义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数组的初始化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数组作为函</a:t>
            </a:r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数参数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字符数组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常量数组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数组的常用操作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75000"/>
                  </a:schemeClr>
                </a:solidFill>
              </a:rPr>
              <a:t>高维数组</a:t>
            </a:r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结构体</a:t>
            </a:r>
          </a:p>
          <a:p>
            <a:endParaRPr kumimoji="1" lang="en-US" altLang="zh-CN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字符数组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字符数组</a:t>
            </a:r>
            <a:r>
              <a:rPr kumimoji="1" lang="en-US" altLang="zh-CN" dirty="0" smtClean="0"/>
              <a:t>(char array)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语言中的字符串</a:t>
            </a:r>
            <a:endParaRPr kumimoji="1" lang="en-US" altLang="zh-CN" dirty="0" smtClean="0"/>
          </a:p>
          <a:p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语言规定，</a:t>
            </a:r>
            <a:r>
              <a:rPr kumimoji="1" lang="zh-CN" altLang="en-US" dirty="0"/>
              <a:t>字符数组以</a:t>
            </a:r>
            <a:r>
              <a:rPr kumimoji="1" lang="zh-CN" altLang="en-US" dirty="0" smtClean="0"/>
              <a:t>数字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结尾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数字</a:t>
            </a:r>
            <a:r>
              <a:rPr kumimoji="1" lang="en-US" altLang="zh-CN" dirty="0" smtClean="0">
                <a:solidFill>
                  <a:srgbClr val="660066"/>
                </a:solidFill>
              </a:rPr>
              <a:t>0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>
                <a:solidFill>
                  <a:srgbClr val="FF00FF"/>
                </a:solidFill>
              </a:rPr>
              <a:t>'\0'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与字符</a:t>
            </a:r>
            <a:r>
              <a:rPr kumimoji="1" lang="en-US" altLang="zh-CN" dirty="0" smtClean="0">
                <a:solidFill>
                  <a:srgbClr val="FF00FF"/>
                </a:solidFill>
              </a:rPr>
              <a:t>'0'</a:t>
            </a:r>
            <a:r>
              <a:rPr kumimoji="1" lang="zh-CN" altLang="en-US" dirty="0" smtClean="0"/>
              <a:t>是不同的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数字</a:t>
            </a:r>
            <a:r>
              <a:rPr kumimoji="1" lang="en-US" altLang="zh-CN" dirty="0" smtClean="0">
                <a:solidFill>
                  <a:srgbClr val="660066"/>
                </a:solidFill>
              </a:rPr>
              <a:t>0</a:t>
            </a:r>
            <a:r>
              <a:rPr kumimoji="1" lang="zh-CN" altLang="en-US" dirty="0" smtClean="0"/>
              <a:t>不是有效的</a:t>
            </a:r>
            <a:r>
              <a:rPr kumimoji="1" lang="en-US" altLang="zh-CN" dirty="0" smtClean="0"/>
              <a:t>ASCII</a:t>
            </a:r>
            <a:r>
              <a:rPr kumimoji="1" lang="zh-CN" altLang="en-US" dirty="0" smtClean="0"/>
              <a:t>码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字符数组</a:t>
            </a:r>
            <a:r>
              <a:rPr kumimoji="1" lang="zh-CN" altLang="en-US" dirty="0" smtClean="0"/>
              <a:t>中实际字符的个数通常少于字符数组的长度</a:t>
            </a:r>
          </a:p>
          <a:p>
            <a:pPr lvl="1"/>
            <a:r>
              <a:rPr kumimoji="1" lang="zh-CN" altLang="en-US" dirty="0" smtClean="0"/>
              <a:t>用数字</a:t>
            </a:r>
            <a:r>
              <a:rPr kumimoji="1" lang="en-US" altLang="zh-CN" dirty="0">
                <a:solidFill>
                  <a:srgbClr val="660066"/>
                </a:solidFill>
              </a:rPr>
              <a:t>0</a:t>
            </a:r>
            <a:r>
              <a:rPr kumimoji="1" lang="zh-CN" altLang="en-US" dirty="0" smtClean="0"/>
              <a:t>可以表示实际字符到什么地方介绍</a:t>
            </a:r>
            <a:endParaRPr kumimoji="1" lang="en-US" altLang="zh-CN" dirty="0" smtClean="0"/>
          </a:p>
        </p:txBody>
      </p:sp>
      <p:pic>
        <p:nvPicPr>
          <p:cNvPr id="5" name="图片 4" descr="屏幕快照 2013-11-16 下午3.44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638800"/>
            <a:ext cx="742293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2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字符数组在</a:t>
            </a:r>
            <a:r>
              <a:rPr kumimoji="1" lang="en-US" altLang="zh-CN" dirty="0" smtClean="0"/>
              <a:t>C/C++</a:t>
            </a:r>
            <a:r>
              <a:rPr kumimoji="1" lang="zh-CN" altLang="en-US" dirty="0" smtClean="0"/>
              <a:t>语言中被特殊地对待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C/C+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中具有字符数组常量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C/C+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提供字符数组的专用函数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33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字符数组</a:t>
            </a:r>
            <a:r>
              <a:rPr kumimoji="1" lang="zh-CN" altLang="en-US" dirty="0" smtClean="0"/>
              <a:t>常量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字符</a:t>
            </a:r>
            <a:r>
              <a:rPr kumimoji="1" lang="zh-CN" altLang="en-US" dirty="0"/>
              <a:t>数组</a:t>
            </a:r>
            <a:r>
              <a:rPr kumimoji="1" lang="zh-CN" altLang="en-US" dirty="0" smtClean="0"/>
              <a:t>常量，能用来初始化字符数组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2"/>
            <a:r>
              <a:rPr kumimoji="1" lang="en-US" altLang="zh-CN" dirty="0" smtClean="0">
                <a:solidFill>
                  <a:srgbClr val="FF00FF"/>
                </a:solidFill>
              </a:rPr>
              <a:t>"Mon" </a:t>
            </a:r>
            <a:r>
              <a:rPr kumimoji="1" lang="zh-CN" altLang="en-US" dirty="0" smtClean="0"/>
              <a:t>实际上包含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个字符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字符数组常量还可以出现在字符数组能出现的一些地方</a:t>
            </a:r>
            <a:endParaRPr kumimoji="1" lang="zh-CN" altLang="en-US" dirty="0"/>
          </a:p>
        </p:txBody>
      </p:sp>
      <p:pic>
        <p:nvPicPr>
          <p:cNvPr id="5" name="图片 4" descr="屏幕快照 2013-11-16 下午5.40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667000"/>
            <a:ext cx="6109124" cy="736651"/>
          </a:xfrm>
          <a:prstGeom prst="rect">
            <a:avLst/>
          </a:prstGeom>
        </p:spPr>
      </p:pic>
      <p:pic>
        <p:nvPicPr>
          <p:cNvPr id="7" name="图片 6" descr="屏幕快照 2013-11-16 下午5.43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0"/>
            <a:ext cx="3949974" cy="6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/>
          <a:lstStyle/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kumimoji="1" lang="en-US" altLang="zh-CN" dirty="0"/>
              <a:t>C/C++</a:t>
            </a:r>
            <a:r>
              <a:rPr kumimoji="1" lang="zh-CN" altLang="en-US" dirty="0"/>
              <a:t>提供字符数组的专用函数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输入：从控制台读入多个字符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自动跳过开始的字符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碰到空格，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，换行时结束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自动在最后一个字符后添加数字</a:t>
            </a:r>
            <a:r>
              <a:rPr kumimoji="1" lang="en-US" altLang="zh-CN" dirty="0" smtClean="0"/>
              <a:t>0</a:t>
            </a:r>
          </a:p>
          <a:p>
            <a:pPr lvl="1"/>
            <a:r>
              <a:rPr kumimoji="1" lang="zh-CN" altLang="en-US" dirty="0" smtClean="0"/>
              <a:t>输出：向控制台输出多个字符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碰到</a:t>
            </a:r>
            <a:r>
              <a:rPr kumimoji="1" lang="zh-CN" altLang="en-US" dirty="0"/>
              <a:t>数字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时结束</a:t>
            </a:r>
            <a:endParaRPr kumimoji="1" lang="zh-CN" altLang="en-US" dirty="0"/>
          </a:p>
        </p:txBody>
      </p:sp>
      <p:pic>
        <p:nvPicPr>
          <p:cNvPr id="4" name="图片 3" descr="屏幕快照 2013-11-16 下午5.5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479154"/>
            <a:ext cx="3382762" cy="2378846"/>
          </a:xfrm>
          <a:prstGeom prst="rect">
            <a:avLst/>
          </a:prstGeom>
        </p:spPr>
      </p:pic>
      <p:pic>
        <p:nvPicPr>
          <p:cNvPr id="5" name="图片 4" descr="屏幕快照 2013-11-16 下午5.50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419600"/>
            <a:ext cx="1346293" cy="22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5181600"/>
          </a:xfrm>
        </p:spPr>
        <p:txBody>
          <a:bodyPr/>
          <a:lstStyle/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kumimoji="1" lang="en-US" altLang="zh-CN" dirty="0"/>
              <a:t>C/C++</a:t>
            </a:r>
            <a:r>
              <a:rPr kumimoji="1" lang="zh-CN" altLang="en-US" dirty="0"/>
              <a:t>提供字符数组的专用</a:t>
            </a:r>
            <a:r>
              <a:rPr kumimoji="1" lang="zh-CN" altLang="en-US" dirty="0" smtClean="0"/>
              <a:t>函数</a:t>
            </a:r>
            <a:endParaRPr kumimoji="1" lang="en-US" altLang="zh-CN" dirty="0" smtClean="0"/>
          </a:p>
          <a:p>
            <a:pPr marL="612648" lvl="2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kumimoji="1" lang="zh-CN" altLang="en-US" dirty="0" smtClean="0"/>
              <a:t>行输入：从当前读指针开始逐个字符读入，直到碰到换行符为止</a:t>
            </a:r>
            <a:endParaRPr kumimoji="1" lang="en-US" altLang="zh-CN" dirty="0"/>
          </a:p>
        </p:txBody>
      </p:sp>
      <p:pic>
        <p:nvPicPr>
          <p:cNvPr id="6" name="图片 5" descr="屏幕快照 2013-11-16 下午6.15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574867"/>
            <a:ext cx="6172200" cy="4283133"/>
          </a:xfrm>
          <a:prstGeom prst="rect">
            <a:avLst/>
          </a:prstGeom>
        </p:spPr>
      </p:pic>
      <p:pic>
        <p:nvPicPr>
          <p:cNvPr id="7" name="图片 6" descr="屏幕快照 2013-11-16 下午6.15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657600"/>
            <a:ext cx="1447800" cy="307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1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使用字符数组时常见的错误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没有以数字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结尾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数组不能整个赋值，必须逐个字符赋值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 descr="屏幕快照 2013-11-16 下午7.4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191000"/>
            <a:ext cx="2273458" cy="342924"/>
          </a:xfrm>
          <a:prstGeom prst="rect">
            <a:avLst/>
          </a:prstGeom>
        </p:spPr>
      </p:pic>
      <p:pic>
        <p:nvPicPr>
          <p:cNvPr id="5" name="图片 4" descr="屏幕快照 2013-11-19 下午4.22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67000"/>
            <a:ext cx="5410201" cy="70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/>
          <a:lstStyle/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kumimoji="1" lang="zh-CN" altLang="en-US" dirty="0" smtClean="0"/>
              <a:t>其它字符数组</a:t>
            </a:r>
            <a:r>
              <a:rPr kumimoji="1" lang="zh-CN" altLang="en-US" dirty="0"/>
              <a:t>的专用函数</a:t>
            </a:r>
            <a:endParaRPr kumimoji="1" lang="en-US" altLang="zh-CN" dirty="0"/>
          </a:p>
          <a:p>
            <a:pPr marL="82296" indent="0">
              <a:buNone/>
            </a:pPr>
            <a:endParaRPr kumimoji="1" lang="zh-CN" altLang="en-US" dirty="0"/>
          </a:p>
        </p:txBody>
      </p:sp>
      <p:pic>
        <p:nvPicPr>
          <p:cNvPr id="4" name="图片 3" descr="屏幕快照 2013-11-16 下午7.53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52600"/>
            <a:ext cx="6858000" cy="4994530"/>
          </a:xfrm>
          <a:prstGeom prst="rect">
            <a:avLst/>
          </a:prstGeom>
        </p:spPr>
      </p:pic>
      <p:pic>
        <p:nvPicPr>
          <p:cNvPr id="5" name="图片 4" descr="屏幕快照 2013-11-16 下午7.54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85800"/>
            <a:ext cx="2514600" cy="15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字符数组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kumimoji="1" lang="zh-CN" altLang="en-US" dirty="0"/>
              <a:t>其它字符数组的专用函数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 descr="屏幕快照 2013-11-16 下午8.0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57400"/>
            <a:ext cx="7145413" cy="4229409"/>
          </a:xfrm>
          <a:prstGeom prst="rect">
            <a:avLst/>
          </a:prstGeom>
        </p:spPr>
      </p:pic>
      <p:pic>
        <p:nvPicPr>
          <p:cNvPr id="5" name="图片 4" descr="屏幕快照 2013-11-16 下午8.0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143000"/>
            <a:ext cx="609600" cy="17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5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数组的基本定义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数组的初始化</a:t>
            </a:r>
            <a:endParaRPr kumimoji="1" lang="en-US" altLang="zh-CN" dirty="0" smtClean="0"/>
          </a:p>
          <a:p>
            <a:r>
              <a:rPr kumimoji="1" lang="zh-CN" altLang="en-US" dirty="0"/>
              <a:t>数组作为函</a:t>
            </a:r>
            <a:r>
              <a:rPr kumimoji="1" lang="zh-CN" altLang="en-US" dirty="0" smtClean="0"/>
              <a:t>数参数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字符数组</a:t>
            </a:r>
            <a:endParaRPr kumimoji="1" lang="en-US" altLang="zh-CN" dirty="0" smtClean="0"/>
          </a:p>
          <a:p>
            <a:r>
              <a:rPr kumimoji="1" lang="zh-CN" altLang="en-US" dirty="0" smtClean="0"/>
              <a:t>常量数组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数组的常用操作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高维数组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结构体</a:t>
            </a:r>
          </a:p>
          <a:p>
            <a:endParaRPr kumimoji="1" lang="en-US" altLang="zh-CN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常量数组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普通字符数组和字符数组常量不同吗？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字符数组</a:t>
            </a:r>
            <a:r>
              <a:rPr kumimoji="1" lang="zh-CN" altLang="en-US" dirty="0" smtClean="0"/>
              <a:t>常量是常量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数组常量</a:t>
            </a:r>
            <a:r>
              <a:rPr kumimoji="1" lang="zh-CN" altLang="en-US" dirty="0" smtClean="0"/>
              <a:t>的各个元素的类型是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const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char</a:t>
            </a:r>
          </a:p>
          <a:p>
            <a:pPr lvl="1"/>
            <a:r>
              <a:rPr kumimoji="1" lang="zh-CN" altLang="en-US" dirty="0"/>
              <a:t>数组常量</a:t>
            </a:r>
            <a:r>
              <a:rPr kumimoji="1" lang="zh-CN" altLang="en-US" dirty="0" smtClean="0"/>
              <a:t>的类型是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const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char </a:t>
            </a:r>
            <a:r>
              <a:rPr kumimoji="1" lang="en-US" altLang="zh-CN" dirty="0" smtClean="0"/>
              <a:t>[ ]</a:t>
            </a:r>
          </a:p>
          <a:p>
            <a:r>
              <a:rPr kumimoji="1" lang="zh-CN" altLang="en-US" dirty="0" smtClean="0"/>
              <a:t>什么是</a:t>
            </a:r>
            <a:r>
              <a:rPr kumimoji="1" lang="en-US" altLang="zh-CN" dirty="0" err="1">
                <a:solidFill>
                  <a:srgbClr val="0000FF"/>
                </a:solidFill>
              </a:rPr>
              <a:t>const</a:t>
            </a:r>
            <a:r>
              <a:rPr kumimoji="1" lang="en-US" altLang="zh-CN" dirty="0">
                <a:solidFill>
                  <a:srgbClr val="0000FF"/>
                </a:solidFill>
              </a:rPr>
              <a:t> char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4" name="图片 3" descr="屏幕快照 2013-11-16 下午8.1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91000"/>
            <a:ext cx="5867807" cy="24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Array</a:t>
            </a:r>
            <a:r>
              <a:rPr kumimoji="1" lang="zh-CN" altLang="en-US" dirty="0" smtClean="0"/>
              <a:t>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Array </a:t>
            </a:r>
            <a:r>
              <a:rPr kumimoji="1" lang="zh-CN" altLang="en-US" dirty="0" smtClean="0"/>
              <a:t>数组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每个数组在定义的时候给定一个长度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定义一个长度为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的实数数组相当于定义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个实数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Example</a:t>
            </a:r>
          </a:p>
        </p:txBody>
      </p:sp>
      <p:pic>
        <p:nvPicPr>
          <p:cNvPr id="4" name="图片 3" descr="屏幕快照 2013-10-19 下午4.4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83" y="4114800"/>
            <a:ext cx="7797859" cy="2216234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4876800" y="3657600"/>
            <a:ext cx="1752600" cy="685800"/>
          </a:xfrm>
          <a:prstGeom prst="wedgeRoundRectCallout">
            <a:avLst>
              <a:gd name="adj1" fmla="val -86539"/>
              <a:gd name="adj2" fmla="val 66329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 dirty="0" smtClean="0"/>
              <a:t>Array size</a:t>
            </a:r>
            <a:endParaRPr lang="zh-CN" altLang="en-US" sz="2800" dirty="0"/>
          </a:p>
        </p:txBody>
      </p:sp>
      <p:sp>
        <p:nvSpPr>
          <p:cNvPr id="6" name="圆角矩形标注 5"/>
          <p:cNvSpPr/>
          <p:nvPr/>
        </p:nvSpPr>
        <p:spPr>
          <a:xfrm>
            <a:off x="4191000" y="6019800"/>
            <a:ext cx="1981200" cy="685800"/>
          </a:xfrm>
          <a:prstGeom prst="wedgeRoundRectCallout">
            <a:avLst>
              <a:gd name="adj1" fmla="val -88468"/>
              <a:gd name="adj2" fmla="val -199423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 dirty="0" smtClean="0"/>
              <a:t>Array index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847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常量数组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4102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下面的程序有错吗？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C/C++</a:t>
            </a:r>
            <a:r>
              <a:rPr kumimoji="1" lang="zh-CN" altLang="en-US" dirty="0" smtClean="0"/>
              <a:t>不允许把常量字符数组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和字符数组常量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的地址传给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变量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字符数组地址变量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第</a:t>
            </a:r>
            <a:r>
              <a:rPr kumimoji="1" lang="en-US" altLang="zh-CN" dirty="0" smtClean="0"/>
              <a:t>10,11</a:t>
            </a:r>
            <a:r>
              <a:rPr kumimoji="1" lang="zh-CN" altLang="en-US" dirty="0" smtClean="0"/>
              <a:t>行</a:t>
            </a:r>
            <a:r>
              <a:rPr kumimoji="1" lang="en-US" altLang="zh-CN" dirty="0" smtClean="0"/>
              <a:t>)</a:t>
            </a:r>
          </a:p>
          <a:p>
            <a:pPr lvl="2"/>
            <a:r>
              <a:rPr kumimoji="1" lang="zh-CN" altLang="en-US" dirty="0" smtClean="0"/>
              <a:t>否则，接下来我们将可以改变常量的值</a:t>
            </a:r>
            <a:r>
              <a:rPr kumimoji="1" lang="en-US" altLang="zh-CN" dirty="0"/>
              <a:t>(</a:t>
            </a:r>
            <a:r>
              <a:rPr kumimoji="1" lang="zh-CN" altLang="en-US" dirty="0" smtClean="0"/>
              <a:t>第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行</a:t>
            </a:r>
            <a:r>
              <a:rPr kumimoji="1" lang="en-US" altLang="zh-CN" dirty="0"/>
              <a:t>)</a:t>
            </a:r>
          </a:p>
          <a:p>
            <a:pPr lvl="2"/>
            <a:endParaRPr kumimoji="1" lang="zh-CN" altLang="en-US" dirty="0"/>
          </a:p>
        </p:txBody>
      </p:sp>
      <p:pic>
        <p:nvPicPr>
          <p:cNvPr id="4" name="图片 3" descr="屏幕快照 2013-11-16 下午8.20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33600"/>
            <a:ext cx="60481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常量数组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那么常量数组能作为参数吗？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只要在参数表中说明该参数是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const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char</a:t>
            </a:r>
            <a:r>
              <a:rPr kumimoji="1" lang="zh-CN" altLang="en-US" dirty="0" smtClean="0"/>
              <a:t>的地址</a:t>
            </a:r>
            <a:endParaRPr kumimoji="1" lang="zh-CN" altLang="en-US" dirty="0"/>
          </a:p>
        </p:txBody>
      </p:sp>
      <p:pic>
        <p:nvPicPr>
          <p:cNvPr id="4" name="图片 3" descr="屏幕快照 2013-11-16 下午8.34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124200"/>
            <a:ext cx="6261535" cy="30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常量数组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5410200"/>
          </a:xfrm>
        </p:spPr>
        <p:txBody>
          <a:bodyPr/>
          <a:lstStyle/>
          <a:p>
            <a:r>
              <a:rPr kumimoji="1" lang="zh-CN" altLang="en-US" dirty="0" smtClean="0"/>
              <a:t>虽然</a:t>
            </a:r>
            <a:r>
              <a:rPr kumimoji="1" lang="en-US" altLang="zh-CN" dirty="0" smtClean="0"/>
              <a:t>C</a:t>
            </a:r>
            <a:r>
              <a:rPr kumimoji="1" lang="en-US" altLang="zh-CN" dirty="0"/>
              <a:t>/C++</a:t>
            </a:r>
            <a:r>
              <a:rPr kumimoji="1" lang="zh-CN" altLang="en-US" dirty="0" smtClean="0"/>
              <a:t>不允许把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const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char </a:t>
            </a:r>
            <a:r>
              <a:rPr kumimoji="1" lang="en-US" altLang="zh-CN" dirty="0" smtClean="0"/>
              <a:t>[ ]</a:t>
            </a:r>
            <a:r>
              <a:rPr kumimoji="1" lang="zh-CN" altLang="en-US" dirty="0" smtClean="0"/>
              <a:t>的地址传给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>
                <a:solidFill>
                  <a:srgbClr val="0000FF"/>
                </a:solidFill>
              </a:rPr>
              <a:t>char</a:t>
            </a:r>
            <a:r>
              <a:rPr kumimoji="1" lang="en-US" altLang="zh-CN" dirty="0" smtClean="0"/>
              <a:t> [ ]</a:t>
            </a:r>
            <a:r>
              <a:rPr kumimoji="1" lang="zh-CN" altLang="en-US" dirty="0" smtClean="0"/>
              <a:t>的地址变量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但允许把</a:t>
            </a:r>
            <a:r>
              <a:rPr kumimoji="1" lang="en-US" altLang="zh-CN" dirty="0" smtClean="0">
                <a:solidFill>
                  <a:srgbClr val="0000FF"/>
                </a:solidFill>
              </a:rPr>
              <a:t>char</a:t>
            </a:r>
            <a:r>
              <a:rPr kumimoji="1" lang="en-US" altLang="zh-CN" dirty="0" smtClean="0"/>
              <a:t> [ ]</a:t>
            </a:r>
            <a:r>
              <a:rPr kumimoji="1" lang="zh-CN" altLang="en-US" dirty="0" smtClean="0"/>
              <a:t>的地址传给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>
                <a:solidFill>
                  <a:srgbClr val="0000FF"/>
                </a:solidFill>
              </a:rPr>
              <a:t>const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char </a:t>
            </a:r>
            <a:r>
              <a:rPr kumimoji="1" lang="en-US" altLang="zh-CN" dirty="0" smtClean="0"/>
              <a:t>[ ]</a:t>
            </a:r>
            <a:r>
              <a:rPr kumimoji="1" lang="zh-CN" altLang="en-US" dirty="0" smtClean="0"/>
              <a:t>的地址变量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因为把</a:t>
            </a:r>
            <a:r>
              <a:rPr kumimoji="1" lang="en-US" altLang="zh-CN" dirty="0">
                <a:solidFill>
                  <a:srgbClr val="0000FF"/>
                </a:solidFill>
              </a:rPr>
              <a:t>char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[ ]</a:t>
            </a:r>
            <a:r>
              <a:rPr kumimoji="1" lang="zh-CN" altLang="en-US" dirty="0" smtClean="0"/>
              <a:t>限定为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const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char </a:t>
            </a:r>
            <a:r>
              <a:rPr kumimoji="1" lang="en-US" altLang="zh-CN" dirty="0" smtClean="0"/>
              <a:t>[ ]</a:t>
            </a:r>
            <a:r>
              <a:rPr kumimoji="1" lang="zh-CN" altLang="en-US" dirty="0" smtClean="0"/>
              <a:t>是安全的</a:t>
            </a:r>
            <a:endParaRPr kumimoji="1" lang="en-US" altLang="zh-CN" dirty="0"/>
          </a:p>
        </p:txBody>
      </p:sp>
      <p:pic>
        <p:nvPicPr>
          <p:cNvPr id="4" name="图片 3" descr="屏幕快照 2013-11-16 下午8.36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962400"/>
            <a:ext cx="6853027" cy="26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数组的基本定义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数组的初始化</a:t>
            </a:r>
            <a:endParaRPr kumimoji="1" lang="en-US" altLang="zh-CN" dirty="0" smtClean="0"/>
          </a:p>
          <a:p>
            <a:r>
              <a:rPr kumimoji="1" lang="zh-CN" altLang="en-US" dirty="0"/>
              <a:t>数组作为函</a:t>
            </a:r>
            <a:r>
              <a:rPr kumimoji="1" lang="zh-CN" altLang="en-US" dirty="0" smtClean="0"/>
              <a:t>数参数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字符数组</a:t>
            </a:r>
            <a:endParaRPr kumimoji="1" lang="en-US" altLang="zh-CN" dirty="0" smtClean="0"/>
          </a:p>
          <a:p>
            <a:r>
              <a:rPr kumimoji="1" lang="zh-CN" altLang="en-US" dirty="0" smtClean="0"/>
              <a:t>常量数组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数组的常用操作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BFBFBF"/>
                </a:solidFill>
              </a:rPr>
              <a:t>高维数组</a:t>
            </a:r>
            <a:endParaRPr kumimoji="1" lang="en-US" altLang="zh-CN" dirty="0" smtClean="0">
              <a:solidFill>
                <a:srgbClr val="BFBFBF"/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结构体</a:t>
            </a:r>
          </a:p>
          <a:p>
            <a:endParaRPr kumimoji="1" lang="en-US" altLang="zh-CN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数组的常用操作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371600"/>
            <a:ext cx="7920880" cy="4553744"/>
          </a:xfrm>
        </p:spPr>
        <p:txBody>
          <a:bodyPr/>
          <a:lstStyle/>
          <a:p>
            <a:r>
              <a:rPr kumimoji="1" lang="zh-CN" altLang="en-US" dirty="0" smtClean="0"/>
              <a:t>字符数组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strlen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strcpy</a:t>
            </a:r>
            <a:endParaRPr kumimoji="1" lang="en-US" altLang="zh-CN" dirty="0" smtClean="0"/>
          </a:p>
        </p:txBody>
      </p:sp>
      <p:pic>
        <p:nvPicPr>
          <p:cNvPr id="4" name="图片 3" descr="屏幕快照 2013-11-16 下午8.45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3600"/>
            <a:ext cx="7950768" cy="4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7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数组的常用操作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字符数组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strcat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strcmp</a:t>
            </a:r>
            <a:endParaRPr kumimoji="1" lang="zh-CN" altLang="en-US" dirty="0"/>
          </a:p>
        </p:txBody>
      </p:sp>
      <p:pic>
        <p:nvPicPr>
          <p:cNvPr id="4" name="图片 3" descr="屏幕快照 2013-11-16 下午8.5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86000"/>
            <a:ext cx="7924800" cy="37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数组的常用操作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字符数组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atoi</a:t>
            </a:r>
            <a:r>
              <a:rPr kumimoji="1" lang="en-US" altLang="zh-CN" dirty="0" smtClean="0"/>
              <a:t> (array to integer)</a:t>
            </a:r>
            <a:endParaRPr kumimoji="1" lang="zh-CN" altLang="en-US" dirty="0"/>
          </a:p>
        </p:txBody>
      </p:sp>
      <p:pic>
        <p:nvPicPr>
          <p:cNvPr id="5" name="图片 4" descr="屏幕快照 2013-11-16 下午9.0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33" y="2590800"/>
            <a:ext cx="8011307" cy="28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数组的常用操作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/>
          <a:lstStyle/>
          <a:p>
            <a:r>
              <a:rPr kumimoji="1" lang="zh-CN" altLang="en-US" dirty="0" smtClean="0"/>
              <a:t>字符数组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itoa</a:t>
            </a:r>
            <a:r>
              <a:rPr kumimoji="1" lang="en-US" altLang="zh-CN" dirty="0" smtClean="0"/>
              <a:t> (integer to array)</a:t>
            </a:r>
            <a:endParaRPr kumimoji="1" lang="zh-CN" altLang="en-US" dirty="0"/>
          </a:p>
        </p:txBody>
      </p:sp>
      <p:pic>
        <p:nvPicPr>
          <p:cNvPr id="4" name="图片 3" descr="屏幕快照 2013-11-16 下午9.13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65489"/>
            <a:ext cx="6629400" cy="49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数组的常用操作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字符数组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itoa</a:t>
            </a:r>
            <a:r>
              <a:rPr kumimoji="1" lang="en-US" altLang="zh-CN" dirty="0" smtClean="0"/>
              <a:t> (integer to array)</a:t>
            </a:r>
            <a:endParaRPr kumimoji="1" lang="zh-CN" altLang="en-US" dirty="0"/>
          </a:p>
        </p:txBody>
      </p:sp>
      <p:pic>
        <p:nvPicPr>
          <p:cNvPr id="4" name="图片 3" descr="屏幕快照 2013-11-16 下午9.14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33600"/>
            <a:ext cx="688124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数组的常用操作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字符数组</a:t>
            </a:r>
            <a:r>
              <a:rPr kumimoji="1" lang="en-US" altLang="zh-CN" dirty="0" smtClean="0"/>
              <a:t> substring (</a:t>
            </a:r>
            <a:r>
              <a:rPr kumimoji="1" lang="zh-CN" altLang="en-US" dirty="0" smtClean="0"/>
              <a:t>不属于</a:t>
            </a:r>
            <a:r>
              <a:rPr kumimoji="1" lang="en-US" altLang="zh-CN" dirty="0" err="1" smtClean="0"/>
              <a:t>cstring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 descr="屏幕快照 2013-11-16 下午9.48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6934200" cy="45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4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数组的长度与索引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数组</a:t>
            </a:r>
            <a:r>
              <a:rPr kumimoji="1" lang="zh-CN" altLang="en-US" dirty="0" smtClean="0"/>
              <a:t>的长度必须</a:t>
            </a:r>
            <a:r>
              <a:rPr kumimoji="1" lang="zh-CN" altLang="en-US" dirty="0"/>
              <a:t>是</a:t>
            </a:r>
            <a:r>
              <a:rPr kumimoji="1" lang="zh-CN" altLang="en-US" dirty="0" smtClean="0"/>
              <a:t>常量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对于标准</a:t>
            </a:r>
            <a:r>
              <a:rPr kumimoji="1" lang="en-US" altLang="zh-CN" dirty="0" smtClean="0"/>
              <a:t>C++)</a:t>
            </a:r>
          </a:p>
          <a:p>
            <a:pPr lvl="1"/>
            <a:r>
              <a:rPr kumimoji="1" lang="en-US" altLang="zh-CN" dirty="0" smtClean="0">
                <a:solidFill>
                  <a:srgbClr val="FF0000"/>
                </a:solidFill>
              </a:rPr>
              <a:t>Error:</a:t>
            </a:r>
            <a:r>
              <a:rPr kumimoji="1" lang="en-US" altLang="zh-CN" dirty="0" smtClean="0"/>
              <a:t>   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int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/>
              <a:t>size = </a:t>
            </a:r>
            <a:r>
              <a:rPr kumimoji="1" lang="en-US" altLang="zh-CN" dirty="0" smtClean="0">
                <a:solidFill>
                  <a:srgbClr val="660066"/>
                </a:solidFill>
              </a:rPr>
              <a:t>10</a:t>
            </a:r>
            <a:r>
              <a:rPr kumimoji="1" lang="en-US" altLang="zh-CN" dirty="0" smtClean="0"/>
              <a:t>;   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int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smtClean="0"/>
              <a:t>array[size];</a:t>
            </a:r>
          </a:p>
          <a:p>
            <a:pPr lvl="1"/>
            <a:r>
              <a:rPr kumimoji="1" lang="en-US" altLang="zh-CN" dirty="0" smtClean="0">
                <a:solidFill>
                  <a:srgbClr val="008000"/>
                </a:solidFill>
              </a:rPr>
              <a:t>Correct:</a:t>
            </a:r>
            <a:r>
              <a:rPr kumimoji="1" lang="en-US" altLang="zh-CN" dirty="0" smtClean="0"/>
              <a:t>   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const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int</a:t>
            </a:r>
            <a:r>
              <a:rPr kumimoji="1" lang="en-US" altLang="zh-CN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dirty="0"/>
              <a:t>size = </a:t>
            </a:r>
            <a:r>
              <a:rPr kumimoji="1" lang="en-US" altLang="zh-CN" dirty="0">
                <a:solidFill>
                  <a:srgbClr val="660066"/>
                </a:solidFill>
              </a:rPr>
              <a:t>10</a:t>
            </a:r>
            <a:r>
              <a:rPr kumimoji="1" lang="en-US" altLang="zh-CN" dirty="0" smtClean="0"/>
              <a:t>;   </a:t>
            </a:r>
            <a:r>
              <a:rPr kumimoji="1" lang="en-US" altLang="zh-CN" dirty="0" err="1">
                <a:solidFill>
                  <a:srgbClr val="0000FF"/>
                </a:solidFill>
              </a:rPr>
              <a:t>int</a:t>
            </a:r>
            <a:r>
              <a:rPr kumimoji="1" lang="en-US" altLang="zh-CN" dirty="0">
                <a:solidFill>
                  <a:srgbClr val="0000FF"/>
                </a:solidFill>
              </a:rPr>
              <a:t> </a:t>
            </a:r>
            <a:r>
              <a:rPr kumimoji="1" lang="en-US" altLang="zh-CN" dirty="0"/>
              <a:t>array[size]</a:t>
            </a:r>
            <a:r>
              <a:rPr kumimoji="1" lang="en-US" altLang="zh-CN" dirty="0" smtClean="0"/>
              <a:t>;</a:t>
            </a:r>
          </a:p>
          <a:p>
            <a:r>
              <a:rPr kumimoji="1" lang="zh-CN" altLang="en-US" dirty="0"/>
              <a:t>数组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index</a:t>
            </a:r>
            <a:r>
              <a:rPr kumimoji="1" lang="zh-CN" altLang="en-US" dirty="0" smtClean="0"/>
              <a:t>可以是变量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同样是</a:t>
            </a:r>
            <a:r>
              <a:rPr kumimoji="1"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数组名</a:t>
            </a:r>
            <a:r>
              <a:rPr kumimoji="1"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+[</a:t>
            </a:r>
            <a:r>
              <a:rPr kumimoji="1"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索引</a:t>
            </a:r>
            <a:r>
              <a:rPr kumimoji="1"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]</a:t>
            </a:r>
            <a:r>
              <a:rPr kumimoji="1" lang="en-US" altLang="zh-CN" dirty="0" smtClean="0"/>
              <a:t>, </a:t>
            </a:r>
            <a:r>
              <a:rPr kumimoji="1" lang="zh-CN" altLang="en-US" dirty="0" smtClean="0"/>
              <a:t>但位置不同</a:t>
            </a:r>
            <a:endParaRPr kumimoji="1" lang="en-US" altLang="zh-CN" dirty="0" smtClean="0"/>
          </a:p>
          <a:p>
            <a:r>
              <a:rPr kumimoji="1" lang="zh-CN" altLang="en-US" dirty="0">
                <a:solidFill>
                  <a:srgbClr val="000000"/>
                </a:solidFill>
              </a:rPr>
              <a:t>数组越界错误</a:t>
            </a:r>
            <a:r>
              <a:rPr kumimoji="1" lang="en-US" altLang="zh-CN" dirty="0">
                <a:solidFill>
                  <a:srgbClr val="000000"/>
                </a:solidFill>
              </a:rPr>
              <a:t> (array index out of bound error)</a:t>
            </a:r>
            <a:r>
              <a:rPr kumimoji="1" lang="zh-CN" altLang="en-US" dirty="0" smtClean="0">
                <a:solidFill>
                  <a:srgbClr val="000000"/>
                </a:solidFill>
              </a:rPr>
              <a:t>：</a:t>
            </a:r>
            <a:endParaRPr kumimoji="1" lang="en-US" altLang="zh-CN" dirty="0" smtClean="0">
              <a:solidFill>
                <a:srgbClr val="000000"/>
              </a:solidFill>
            </a:endParaRPr>
          </a:p>
          <a:p>
            <a:pPr lvl="1"/>
            <a:r>
              <a:rPr kumimoji="1" lang="en-US" altLang="zh-CN" dirty="0" smtClean="0"/>
              <a:t>index </a:t>
            </a:r>
            <a:r>
              <a:rPr kumimoji="1" lang="en-US" altLang="zh-CN" dirty="0"/>
              <a:t>&lt; 0 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 index &gt;= </a:t>
            </a:r>
            <a:r>
              <a:rPr kumimoji="1" lang="zh-CN" altLang="en-US" dirty="0" smtClean="0"/>
              <a:t>数组长度</a:t>
            </a:r>
            <a:endParaRPr kumimoji="1" lang="en-US" altLang="zh-CN" dirty="0">
              <a:solidFill>
                <a:srgbClr val="00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8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数组的常用操作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/>
          <a:lstStyle/>
          <a:p>
            <a:r>
              <a:rPr kumimoji="1" lang="zh-CN" altLang="en-US" dirty="0" smtClean="0"/>
              <a:t>字符数组</a:t>
            </a:r>
            <a:r>
              <a:rPr kumimoji="1" lang="en-US" altLang="zh-CN" dirty="0" smtClean="0"/>
              <a:t> insert (</a:t>
            </a:r>
            <a:r>
              <a:rPr kumimoji="1" lang="zh-CN" altLang="en-US" dirty="0" smtClean="0"/>
              <a:t>不属于</a:t>
            </a:r>
            <a:r>
              <a:rPr kumimoji="1" lang="en-US" altLang="zh-CN" dirty="0" err="1" smtClean="0"/>
              <a:t>cstring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 descr="屏幕快照 2013-11-16 下午10.00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71160"/>
            <a:ext cx="7696200" cy="50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indexOf</a:t>
            </a:r>
            <a:endParaRPr kumimoji="1" lang="zh-CN" altLang="en-US" dirty="0"/>
          </a:p>
        </p:txBody>
      </p:sp>
      <p:pic>
        <p:nvPicPr>
          <p:cNvPr id="4" name="图片 3" descr="屏幕快照 2013-11-16 下午10.09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49161"/>
            <a:ext cx="8001000" cy="47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indexOf</a:t>
            </a:r>
            <a:endParaRPr kumimoji="1" lang="zh-CN" altLang="en-US" dirty="0"/>
          </a:p>
        </p:txBody>
      </p:sp>
      <p:pic>
        <p:nvPicPr>
          <p:cNvPr id="4" name="图片 3" descr="屏幕快照 2013-11-16 下午10.1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0" y="2209800"/>
            <a:ext cx="7925736" cy="3733800"/>
          </a:xfrm>
          <a:prstGeom prst="rect">
            <a:avLst/>
          </a:prstGeom>
        </p:spPr>
      </p:pic>
      <p:pic>
        <p:nvPicPr>
          <p:cNvPr id="5" name="图片 4" descr="屏幕快照 2013-11-16 下午10.13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066800"/>
            <a:ext cx="1320892" cy="10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/>
          <a:lstStyle/>
          <a:p>
            <a:r>
              <a:rPr kumimoji="1" lang="zh-CN" altLang="en-US" dirty="0" smtClean="0"/>
              <a:t>数组</a:t>
            </a:r>
            <a:r>
              <a:rPr kumimoji="1" lang="en-US" altLang="zh-CN" dirty="0" smtClean="0"/>
              <a:t> sort</a:t>
            </a:r>
            <a:endParaRPr kumimoji="1" lang="zh-CN" altLang="en-US" dirty="0"/>
          </a:p>
        </p:txBody>
      </p:sp>
      <p:pic>
        <p:nvPicPr>
          <p:cNvPr id="4" name="图片 3" descr="屏幕快照 2013-11-16 下午10.2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30" y="1752600"/>
            <a:ext cx="7995232" cy="48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</a:t>
            </a:r>
            <a:r>
              <a:rPr kumimoji="1" lang="en-US" altLang="zh-CN" dirty="0" smtClean="0"/>
              <a:t> sort</a:t>
            </a:r>
            <a:endParaRPr kumimoji="1" lang="zh-CN" altLang="en-US" dirty="0"/>
          </a:p>
        </p:txBody>
      </p:sp>
      <p:pic>
        <p:nvPicPr>
          <p:cNvPr id="4" name="图片 3" descr="屏幕快照 2013-11-16 下午10.23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57400"/>
            <a:ext cx="7315200" cy="4643662"/>
          </a:xfrm>
          <a:prstGeom prst="rect">
            <a:avLst/>
          </a:prstGeom>
        </p:spPr>
      </p:pic>
      <p:pic>
        <p:nvPicPr>
          <p:cNvPr id="5" name="图片 4" descr="屏幕快照 2013-11-16 下午10.24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143000"/>
            <a:ext cx="2209800" cy="9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数组的基本定义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数组的初始化</a:t>
            </a:r>
            <a:endParaRPr kumimoji="1" lang="en-US" altLang="zh-CN" dirty="0" smtClean="0"/>
          </a:p>
          <a:p>
            <a:r>
              <a:rPr kumimoji="1" lang="zh-CN" altLang="en-US" dirty="0"/>
              <a:t>数组作为函</a:t>
            </a:r>
            <a:r>
              <a:rPr kumimoji="1" lang="zh-CN" altLang="en-US" dirty="0" smtClean="0"/>
              <a:t>数参数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字符数组</a:t>
            </a:r>
            <a:endParaRPr kumimoji="1" lang="en-US" altLang="zh-CN" dirty="0" smtClean="0"/>
          </a:p>
          <a:p>
            <a:r>
              <a:rPr kumimoji="1" lang="zh-CN" altLang="en-US" dirty="0" smtClean="0"/>
              <a:t>常量数组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数组的常用操作</a:t>
            </a:r>
            <a:endParaRPr kumimoji="1" lang="en-US" altLang="zh-CN" dirty="0" smtClean="0"/>
          </a:p>
          <a:p>
            <a:r>
              <a:rPr kumimoji="1" lang="zh-CN" altLang="en-US" dirty="0" smtClean="0"/>
              <a:t>高维数组</a:t>
            </a:r>
            <a:endParaRPr kumimoji="1" lang="en-US" altLang="zh-CN" dirty="0" smtClean="0"/>
          </a:p>
          <a:p>
            <a:r>
              <a:rPr kumimoji="1" lang="zh-CN" altLang="en-US" dirty="0">
                <a:solidFill>
                  <a:schemeClr val="bg1">
                    <a:lumMod val="75000"/>
                  </a:schemeClr>
                </a:solidFill>
              </a:rPr>
              <a:t>结构体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766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高维数组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2-dimensional array</a:t>
            </a:r>
            <a:endParaRPr kumimoji="1" lang="zh-CN" altLang="en-US" dirty="0"/>
          </a:p>
        </p:txBody>
      </p:sp>
      <p:pic>
        <p:nvPicPr>
          <p:cNvPr id="6" name="图片 5" descr="屏幕快照 2012-12-03 上午11.2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018505"/>
            <a:ext cx="6804248" cy="4839495"/>
          </a:xfrm>
          <a:prstGeom prst="rect">
            <a:avLst/>
          </a:prstGeom>
        </p:spPr>
      </p:pic>
      <p:pic>
        <p:nvPicPr>
          <p:cNvPr id="7" name="图片 6" descr="屏幕快照 2012-12-03 上午11.29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268760"/>
            <a:ext cx="3096158" cy="18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高维数组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2-dimensional array</a:t>
            </a:r>
          </a:p>
          <a:p>
            <a:pPr lvl="1"/>
            <a:r>
              <a:rPr kumimoji="1" lang="en-US" altLang="zh-CN" dirty="0" smtClean="0"/>
              <a:t>Initialization and memory layout</a:t>
            </a:r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r>
              <a:rPr kumimoji="1" lang="zh-CN" altLang="en-US" dirty="0" smtClean="0"/>
              <a:t>逻辑上是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维的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实际上是一维的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各位可以编程测试如何展开</a:t>
            </a:r>
            <a:r>
              <a:rPr kumimoji="1" lang="en-US" altLang="zh-CN" dirty="0" smtClean="0"/>
              <a:t>)</a:t>
            </a:r>
          </a:p>
        </p:txBody>
      </p:sp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14600"/>
            <a:ext cx="5791200" cy="26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高维数组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4953000"/>
          </a:xfrm>
        </p:spPr>
        <p:txBody>
          <a:bodyPr/>
          <a:lstStyle/>
          <a:p>
            <a:r>
              <a:rPr kumimoji="1" lang="en-US" altLang="zh-CN" dirty="0" smtClean="0"/>
              <a:t>2-dimensional array </a:t>
            </a:r>
            <a:r>
              <a:rPr kumimoji="1" lang="zh-CN" altLang="en-US" dirty="0" smtClean="0"/>
              <a:t>作为参数时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第一维不必写，第二维必须写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参数表中的数组的第二维必须与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调用传递的数组的第二维长度相同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6254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高维数组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/>
          <a:lstStyle/>
          <a:p>
            <a:r>
              <a:rPr kumimoji="1" lang="en-US" altLang="zh-CN" dirty="0" smtClean="0"/>
              <a:t>2-dimensional array </a:t>
            </a:r>
            <a:r>
              <a:rPr kumimoji="1" lang="zh-CN" altLang="en-US" dirty="0" smtClean="0"/>
              <a:t>作为参数时</a:t>
            </a:r>
            <a:endParaRPr kumimoji="1" lang="en-US" altLang="zh-CN" dirty="0" smtClean="0"/>
          </a:p>
        </p:txBody>
      </p:sp>
      <p:pic>
        <p:nvPicPr>
          <p:cNvPr id="4" name="图片 3" descr="屏幕快照 2012-12-03 上午11.41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52600"/>
            <a:ext cx="7092280" cy="47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5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为什么要使用数组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029200"/>
          </a:xfrm>
        </p:spPr>
        <p:txBody>
          <a:bodyPr/>
          <a:lstStyle/>
          <a:p>
            <a:r>
              <a:rPr kumimoji="1" lang="zh-CN" altLang="en-US" dirty="0" smtClean="0"/>
              <a:t>数组可以用来存储大量数据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为什么要用数组存储大量数据？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访问速度快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访问方式灵活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数组适合计算机处理数据的方式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计算机擅长循环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数组适合与循环结合使用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pPr marL="82296" indent="0">
              <a:buNone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46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高维数组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Multiple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dimensional array</a:t>
            </a:r>
            <a:endParaRPr kumimoji="1" lang="zh-CN" altLang="en-US" dirty="0"/>
          </a:p>
        </p:txBody>
      </p:sp>
      <p:pic>
        <p:nvPicPr>
          <p:cNvPr id="4" name="图片 3" descr="屏幕快照 2012-12-03 上午11.45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060848"/>
            <a:ext cx="5724128" cy="4700500"/>
          </a:xfrm>
          <a:prstGeom prst="rect">
            <a:avLst/>
          </a:prstGeom>
        </p:spPr>
      </p:pic>
      <p:pic>
        <p:nvPicPr>
          <p:cNvPr id="5" name="图片 4" descr="屏幕快照 2012-12-03 上午11.46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052736"/>
            <a:ext cx="1850657" cy="18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高维数组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Multiple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dimensional array as parameter</a:t>
            </a:r>
            <a:endParaRPr kumimoji="1" lang="zh-CN" altLang="en-US" dirty="0"/>
          </a:p>
        </p:txBody>
      </p:sp>
      <p:pic>
        <p:nvPicPr>
          <p:cNvPr id="5" name="图片 4" descr="屏幕快照 2012-12-03 上午11.45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060848"/>
            <a:ext cx="7879933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高维数组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Memory layout</a:t>
            </a:r>
            <a:endParaRPr kumimoji="1" lang="zh-CN" altLang="en-US" dirty="0"/>
          </a:p>
        </p:txBody>
      </p:sp>
      <p:pic>
        <p:nvPicPr>
          <p:cNvPr id="4" name="图片 3" descr="屏幕快照 2013-11-23 下午3.25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3600"/>
            <a:ext cx="7924800" cy="3663669"/>
          </a:xfrm>
          <a:prstGeom prst="rect">
            <a:avLst/>
          </a:prstGeom>
        </p:spPr>
      </p:pic>
      <p:pic>
        <p:nvPicPr>
          <p:cNvPr id="6" name="图片 5" descr="屏幕快照 2013-11-23 下午3.25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8600"/>
            <a:ext cx="4064282" cy="218455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828800" y="3124200"/>
            <a:ext cx="7086600" cy="16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Memory layout: a 3-dimension array consists of multiple adjacent 2-dimensional arrays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7464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高维数组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The [ ] operator</a:t>
            </a:r>
            <a:endParaRPr kumimoji="1" lang="zh-CN" altLang="en-US" dirty="0"/>
          </a:p>
        </p:txBody>
      </p:sp>
      <p:pic>
        <p:nvPicPr>
          <p:cNvPr id="7" name="图片 6" descr="屏幕快照 2013-11-23 下午12.58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3600"/>
            <a:ext cx="7963453" cy="4381804"/>
          </a:xfrm>
          <a:prstGeom prst="rect">
            <a:avLst/>
          </a:prstGeom>
        </p:spPr>
      </p:pic>
      <p:pic>
        <p:nvPicPr>
          <p:cNvPr id="6" name="图片 5" descr="屏幕快照 2013-11-23 下午12.5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81000"/>
            <a:ext cx="1524000" cy="22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高维数组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The [ ] operator</a:t>
            </a:r>
            <a:endParaRPr kumimoji="1" lang="zh-CN" altLang="en-US" dirty="0"/>
          </a:p>
        </p:txBody>
      </p:sp>
      <p:pic>
        <p:nvPicPr>
          <p:cNvPr id="5" name="图片 4" descr="屏幕快照 2013-11-23 下午12.57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33600"/>
            <a:ext cx="7163318" cy="4215150"/>
          </a:xfrm>
          <a:prstGeom prst="rect">
            <a:avLst/>
          </a:prstGeom>
        </p:spPr>
      </p:pic>
      <p:pic>
        <p:nvPicPr>
          <p:cNvPr id="7" name="图片 6" descr="屏幕快照 2013-11-23 下午12.57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04800"/>
            <a:ext cx="1447799" cy="200189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524000" y="3352800"/>
            <a:ext cx="70866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Why do we need the dimensions except the first dimension ?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998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数组的基本定义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数组的初始化</a:t>
            </a:r>
            <a:endParaRPr kumimoji="1" lang="en-US" altLang="zh-CN" dirty="0" smtClean="0"/>
          </a:p>
          <a:p>
            <a:r>
              <a:rPr kumimoji="1" lang="zh-CN" altLang="en-US" dirty="0"/>
              <a:t>数组作为函</a:t>
            </a:r>
            <a:r>
              <a:rPr kumimoji="1" lang="zh-CN" altLang="en-US" dirty="0" smtClean="0"/>
              <a:t>数参数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字符数组</a:t>
            </a:r>
            <a:endParaRPr kumimoji="1" lang="en-US" altLang="zh-CN" dirty="0" smtClean="0"/>
          </a:p>
          <a:p>
            <a:r>
              <a:rPr kumimoji="1" lang="zh-CN" altLang="en-US" dirty="0" smtClean="0"/>
              <a:t>常量数组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数组的常用操作</a:t>
            </a:r>
            <a:endParaRPr kumimoji="1" lang="en-US" altLang="zh-CN" dirty="0" smtClean="0"/>
          </a:p>
          <a:p>
            <a:r>
              <a:rPr kumimoji="1" lang="zh-CN" altLang="en-US" dirty="0" smtClean="0"/>
              <a:t>高维数组</a:t>
            </a:r>
            <a:endParaRPr kumimoji="1" lang="en-US" altLang="zh-CN" dirty="0" smtClean="0"/>
          </a:p>
          <a:p>
            <a:r>
              <a:rPr kumimoji="1" lang="zh-CN" altLang="en-US" dirty="0"/>
              <a:t>结构体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719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结构体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数组可以看作一种复合数据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但它是只能存储同种类型的元素的容器</a:t>
            </a:r>
          </a:p>
          <a:p>
            <a:r>
              <a:rPr kumimoji="1" lang="en-US" altLang="zh-CN" dirty="0"/>
              <a:t>C/C++</a:t>
            </a:r>
            <a:r>
              <a:rPr kumimoji="1" lang="zh-CN" altLang="en-US" dirty="0"/>
              <a:t>中有没有东西可以存储若干个不同类型的数据呢？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例如，通讯录中每个人的信息</a:t>
            </a:r>
            <a:endParaRPr kumimoji="1" lang="en-US" altLang="zh-CN" dirty="0"/>
          </a:p>
          <a:p>
            <a:r>
              <a:rPr kumimoji="1" lang="zh-CN" altLang="en-US" dirty="0"/>
              <a:t>结构体提供了这种语法功能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790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结构体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A structure is a </a:t>
            </a:r>
            <a:r>
              <a:rPr kumimoji="1" lang="en-US" altLang="zh-CN" i="1" dirty="0" smtClean="0"/>
              <a:t>compound data-type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pic>
        <p:nvPicPr>
          <p:cNvPr id="4" name="图片 3" descr="屏幕快照 2013-11-23 下午4.0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05000"/>
            <a:ext cx="5124138" cy="478974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219200" y="2971800"/>
            <a:ext cx="75438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Object </a:t>
            </a:r>
            <a:r>
              <a:rPr kumimoji="1" lang="en-US" altLang="zh-CN" sz="3200" i="1" dirty="0" smtClean="0"/>
              <a:t>dog’</a:t>
            </a:r>
            <a:r>
              <a:rPr kumimoji="1" lang="en-US" altLang="zh-CN" sz="3200" dirty="0" smtClean="0"/>
              <a:t>s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member variables </a:t>
            </a:r>
            <a:r>
              <a:rPr kumimoji="1" lang="en-US" altLang="zh-CN" sz="3200" dirty="0" smtClean="0"/>
              <a:t>are </a:t>
            </a:r>
            <a:r>
              <a:rPr kumimoji="1" lang="en-US" altLang="zh-CN" sz="3200" smtClean="0"/>
              <a:t>accessed by using </a:t>
            </a:r>
            <a:r>
              <a:rPr kumimoji="1" lang="en-US" altLang="zh-CN" sz="3200" dirty="0" smtClean="0"/>
              <a:t>the ‘.’ operator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10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结构体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An object can be passed as a whole</a:t>
            </a:r>
          </a:p>
          <a:p>
            <a:pPr lvl="1"/>
            <a:r>
              <a:rPr kumimoji="1" lang="en-US" altLang="zh-CN" dirty="0" smtClean="0"/>
              <a:t>In assignment</a:t>
            </a:r>
          </a:p>
          <a:p>
            <a:pPr lvl="1"/>
            <a:r>
              <a:rPr kumimoji="1" lang="en-US" altLang="zh-CN" dirty="0" smtClean="0"/>
              <a:t>In function argument and return value passing</a:t>
            </a:r>
            <a:endParaRPr kumimoji="1" lang="zh-CN" altLang="en-US" dirty="0"/>
          </a:p>
        </p:txBody>
      </p:sp>
      <p:pic>
        <p:nvPicPr>
          <p:cNvPr id="2" name="图片 1" descr="屏幕快照 2013-11-23 下午4.34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69483"/>
            <a:ext cx="4978761" cy="395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9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结构体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Size and addresses</a:t>
            </a:r>
            <a:endParaRPr kumimoji="1" lang="zh-CN" altLang="en-US" dirty="0"/>
          </a:p>
        </p:txBody>
      </p:sp>
      <p:pic>
        <p:nvPicPr>
          <p:cNvPr id="2" name="图片 1" descr="屏幕快照 2013-11-23 下午4.20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13" y="1981200"/>
            <a:ext cx="8024287" cy="4362196"/>
          </a:xfrm>
          <a:prstGeom prst="rect">
            <a:avLst/>
          </a:prstGeom>
        </p:spPr>
      </p:pic>
      <p:pic>
        <p:nvPicPr>
          <p:cNvPr id="3" name="图片 2" descr="屏幕快照 2013-11-23 下午4.21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04800"/>
            <a:ext cx="3556247" cy="1930534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219200" y="2971800"/>
            <a:ext cx="7696200" cy="16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Object </a:t>
            </a:r>
            <a:r>
              <a:rPr kumimoji="1" lang="en-US" altLang="zh-CN" sz="3200" i="1" dirty="0" smtClean="0"/>
              <a:t>dog</a:t>
            </a:r>
            <a:r>
              <a:rPr kumimoji="1" lang="en-US" altLang="zh-CN" sz="3200" dirty="0" smtClean="0"/>
              <a:t> in </a:t>
            </a:r>
            <a:r>
              <a:rPr kumimoji="1" lang="en-US" altLang="zh-CN" sz="3200" i="1" dirty="0" smtClean="0"/>
              <a:t>test</a:t>
            </a:r>
            <a:r>
              <a:rPr kumimoji="1" lang="en-US" altLang="zh-CN" sz="3200" dirty="0" smtClean="0"/>
              <a:t> is a local variable</a:t>
            </a:r>
          </a:p>
          <a:p>
            <a:pPr algn="ctr"/>
            <a:r>
              <a:rPr kumimoji="1" lang="en-US" altLang="zh-CN" sz="3200" i="1" dirty="0" smtClean="0"/>
              <a:t>&amp;dog </a:t>
            </a:r>
            <a:r>
              <a:rPr kumimoji="1" lang="en-US" altLang="zh-CN" sz="3200" dirty="0" smtClean="0"/>
              <a:t>equals to the first element </a:t>
            </a:r>
            <a:r>
              <a:rPr kumimoji="1" lang="en-US" altLang="zh-CN" sz="3200" i="1" dirty="0" smtClean="0"/>
              <a:t>&amp;</a:t>
            </a:r>
            <a:r>
              <a:rPr kumimoji="1" lang="en-US" altLang="zh-CN" sz="3200" i="1" dirty="0" err="1" smtClean="0"/>
              <a:t>dog.birth</a:t>
            </a:r>
            <a:endParaRPr kumimoji="1" lang="en-US" altLang="zh-CN" sz="3200" i="1" dirty="0" smtClean="0"/>
          </a:p>
          <a:p>
            <a:pPr algn="ctr"/>
            <a:r>
              <a:rPr kumimoji="1" lang="en-US" altLang="zh-CN" sz="3200" i="1" dirty="0" err="1"/>
              <a:t>s</a:t>
            </a:r>
            <a:r>
              <a:rPr kumimoji="1" lang="en-US" altLang="zh-CN" sz="3200" i="1" dirty="0" err="1" smtClean="0"/>
              <a:t>izeof</a:t>
            </a:r>
            <a:r>
              <a:rPr kumimoji="1" lang="en-US" altLang="zh-CN" sz="3200" i="1" dirty="0" smtClean="0"/>
              <a:t>(Dog) </a:t>
            </a:r>
            <a:r>
              <a:rPr kumimoji="1" lang="en-US" altLang="zh-CN" sz="3200" dirty="0" smtClean="0"/>
              <a:t>is </a:t>
            </a:r>
            <a:r>
              <a:rPr lang="zh-CN" altLang="en-US" sz="3200" dirty="0" smtClean="0">
                <a:latin typeface="ＭＳ ゴシック"/>
                <a:ea typeface="ＭＳ ゴシック"/>
                <a:cs typeface="ＭＳ ゴシック"/>
              </a:rPr>
              <a:t>≥</a:t>
            </a:r>
            <a:r>
              <a:rPr lang="en-US" altLang="zh-CN" sz="3200" dirty="0" smtClean="0">
                <a:latin typeface="ＭＳ ゴシック"/>
                <a:ea typeface="ＭＳ ゴシック"/>
                <a:cs typeface="ＭＳ ゴシック"/>
              </a:rPr>
              <a:t> </a:t>
            </a:r>
            <a:r>
              <a:rPr kumimoji="1" lang="en-US" altLang="zh-CN" sz="3200" dirty="0" smtClean="0"/>
              <a:t>the sum of its elements</a:t>
            </a:r>
            <a:endParaRPr kumimoji="1"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42965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为什么要使用数组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例子：求平均值和标准差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 descr="屏幕快照 2013-11-13 下午9.15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09800"/>
            <a:ext cx="6185329" cy="34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8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结构体</a:t>
            </a:r>
            <a:endParaRPr lang="zh-CN" alt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435608" y="1219200"/>
            <a:ext cx="7498080" cy="5029200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Array of object</a:t>
            </a:r>
            <a:endParaRPr kumimoji="1" lang="zh-CN" altLang="en-US" dirty="0"/>
          </a:p>
        </p:txBody>
      </p:sp>
      <p:pic>
        <p:nvPicPr>
          <p:cNvPr id="4" name="图片 3" descr="屏幕快照 2013-11-23 下午4.44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2200"/>
            <a:ext cx="7924800" cy="3816046"/>
          </a:xfrm>
          <a:prstGeom prst="rect">
            <a:avLst/>
          </a:prstGeom>
        </p:spPr>
      </p:pic>
      <p:pic>
        <p:nvPicPr>
          <p:cNvPr id="5" name="图片 4" descr="屏幕快照 2013-11-23 下午4.45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95400"/>
            <a:ext cx="121023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8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其它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作业提交网站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http://cse.sysu.edu.cn</a:t>
            </a:r>
            <a:r>
              <a:rPr lang="en-US" altLang="zh-CN" smtClean="0">
                <a:hlinkClick r:id="rId2"/>
              </a:rPr>
              <a:t>/</a:t>
            </a:r>
            <a:r>
              <a:rPr lang="en-US" altLang="zh-CN" smtClean="0">
                <a:hlinkClick r:id="rId2"/>
              </a:rPr>
              <a:t>cpp3</a:t>
            </a:r>
            <a:r>
              <a:rPr lang="en-US" altLang="zh-CN" smtClean="0"/>
              <a:t>  </a:t>
            </a:r>
            <a:endParaRPr lang="en-US" altLang="zh-CN" dirty="0" smtClean="0"/>
          </a:p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http://cse.sysu.edu.cn/file</a:t>
            </a:r>
            <a:endParaRPr lang="en-US" altLang="zh-CN" dirty="0" smtClean="0"/>
          </a:p>
          <a:p>
            <a:r>
              <a:rPr lang="zh-CN" altLang="en-US" dirty="0" smtClean="0"/>
              <a:t>参考书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C++</a:t>
            </a:r>
            <a:r>
              <a:rPr lang="zh-CN" altLang="en-US" dirty="0" smtClean="0"/>
              <a:t>程序设计</a:t>
            </a:r>
            <a:r>
              <a:rPr lang="en-US" altLang="zh-CN" dirty="0" smtClean="0"/>
              <a:t>, </a:t>
            </a:r>
            <a:r>
              <a:rPr lang="zh-CN" altLang="en-US" dirty="0" smtClean="0"/>
              <a:t>谭浩强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C++</a:t>
            </a:r>
            <a:r>
              <a:rPr lang="zh-CN" altLang="en-US" dirty="0" smtClean="0"/>
              <a:t>程序设计教程</a:t>
            </a:r>
            <a:r>
              <a:rPr lang="en-US" altLang="zh-CN" dirty="0" smtClean="0"/>
              <a:t>, </a:t>
            </a:r>
            <a:r>
              <a:rPr lang="zh-CN" altLang="en-US" dirty="0" smtClean="0"/>
              <a:t>钱能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Thinking in C++, Bruce Eckel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附录</a:t>
            </a:r>
            <a:r>
              <a:rPr kumimoji="1" lang="en-US" altLang="zh-CN" dirty="0" smtClean="0"/>
              <a:t>1 </a:t>
            </a:r>
            <a:r>
              <a:rPr kumimoji="1" lang="zh-CN" altLang="en-US" dirty="0" smtClean="0"/>
              <a:t>数组越界错误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Array </a:t>
            </a:r>
            <a:r>
              <a:rPr kumimoji="1" lang="en-US" altLang="zh-CN" dirty="0"/>
              <a:t>index out of bound </a:t>
            </a:r>
            <a:r>
              <a:rPr kumimoji="1" lang="en-US" altLang="zh-CN" dirty="0" smtClean="0"/>
              <a:t>error</a:t>
            </a:r>
          </a:p>
          <a:p>
            <a:pPr lvl="1"/>
            <a:r>
              <a:rPr kumimoji="1" lang="zh-CN" altLang="en-US" dirty="0" smtClean="0">
                <a:solidFill>
                  <a:srgbClr val="000000"/>
                </a:solidFill>
              </a:rPr>
              <a:t>对于</a:t>
            </a:r>
            <a:r>
              <a:rPr kumimoji="1" lang="en-US" altLang="zh-CN" dirty="0">
                <a:solidFill>
                  <a:srgbClr val="000000"/>
                </a:solidFill>
              </a:rPr>
              <a:t>C/C++</a:t>
            </a:r>
            <a:r>
              <a:rPr kumimoji="1" lang="zh-CN" altLang="en-US" dirty="0">
                <a:solidFill>
                  <a:srgbClr val="000000"/>
                </a:solidFill>
              </a:rPr>
              <a:t>，数组越界错误即使在运行时也不会被发现</a:t>
            </a:r>
            <a:endParaRPr kumimoji="1" lang="en-US" altLang="zh-CN" dirty="0">
              <a:solidFill>
                <a:srgbClr val="000000"/>
              </a:solidFill>
            </a:endParaRPr>
          </a:p>
          <a:p>
            <a:pPr lvl="2"/>
            <a:r>
              <a:rPr kumimoji="1" lang="zh-CN" altLang="en-US" dirty="0" smtClean="0">
                <a:solidFill>
                  <a:srgbClr val="000000"/>
                </a:solidFill>
              </a:rPr>
              <a:t>首先，要知道数组越界，必须知道数组长度</a:t>
            </a:r>
            <a:endParaRPr kumimoji="1" lang="en-US" altLang="zh-CN" dirty="0" smtClean="0">
              <a:solidFill>
                <a:srgbClr val="000000"/>
              </a:solidFill>
            </a:endParaRPr>
          </a:p>
          <a:p>
            <a:pPr lvl="2"/>
            <a:r>
              <a:rPr kumimoji="1" lang="zh-CN" altLang="en-US" dirty="0" smtClean="0">
                <a:solidFill>
                  <a:srgbClr val="000000"/>
                </a:solidFill>
              </a:rPr>
              <a:t>但是，为了减少程序运行的内存空间，</a:t>
            </a:r>
            <a:r>
              <a:rPr kumimoji="1" lang="en-US" altLang="zh-CN" dirty="0" smtClean="0">
                <a:solidFill>
                  <a:srgbClr val="000000"/>
                </a:solidFill>
              </a:rPr>
              <a:t>C++</a:t>
            </a:r>
            <a:r>
              <a:rPr kumimoji="1" lang="zh-CN" altLang="en-US" dirty="0" smtClean="0">
                <a:solidFill>
                  <a:srgbClr val="000000"/>
                </a:solidFill>
              </a:rPr>
              <a:t>并不把数组长度保存在</a:t>
            </a:r>
            <a:r>
              <a:rPr kumimoji="1" lang="en-US" altLang="zh-CN" dirty="0" smtClean="0">
                <a:solidFill>
                  <a:srgbClr val="000000"/>
                </a:solidFill>
              </a:rPr>
              <a:t>executable</a:t>
            </a:r>
            <a:r>
              <a:rPr kumimoji="1" lang="zh-CN" altLang="en-US" dirty="0" smtClean="0">
                <a:solidFill>
                  <a:srgbClr val="000000"/>
                </a:solidFill>
              </a:rPr>
              <a:t>里</a:t>
            </a:r>
            <a:endParaRPr kumimoji="1" lang="en-US" altLang="zh-CN" dirty="0" smtClean="0">
              <a:solidFill>
                <a:srgbClr val="000000"/>
              </a:solidFill>
            </a:endParaRPr>
          </a:p>
          <a:p>
            <a:pPr lvl="2"/>
            <a:r>
              <a:rPr kumimoji="1" lang="zh-CN" altLang="en-US" dirty="0" smtClean="0">
                <a:solidFill>
                  <a:srgbClr val="000000"/>
                </a:solidFill>
              </a:rPr>
              <a:t>同时，即使保留了长度，为了提高运行速度，</a:t>
            </a:r>
            <a:r>
              <a:rPr kumimoji="1" lang="en-US" altLang="zh-CN" dirty="0" smtClean="0">
                <a:solidFill>
                  <a:srgbClr val="000000"/>
                </a:solidFill>
              </a:rPr>
              <a:t>C++</a:t>
            </a:r>
            <a:r>
              <a:rPr kumimoji="1" lang="zh-CN" altLang="en-US" dirty="0" smtClean="0">
                <a:solidFill>
                  <a:srgbClr val="000000"/>
                </a:solidFill>
              </a:rPr>
              <a:t>在访问数组元素时，也不会检查</a:t>
            </a:r>
            <a:r>
              <a:rPr kumimoji="1" lang="en-US" altLang="zh-CN" dirty="0" smtClean="0">
                <a:solidFill>
                  <a:srgbClr val="000000"/>
                </a:solidFill>
              </a:rPr>
              <a:t>index</a:t>
            </a:r>
            <a:r>
              <a:rPr kumimoji="1" lang="zh-CN" altLang="en-US" dirty="0" smtClean="0">
                <a:solidFill>
                  <a:srgbClr val="000000"/>
                </a:solidFill>
              </a:rPr>
              <a:t>是否大于等于数组的长度</a:t>
            </a:r>
            <a:endParaRPr kumimoji="1" lang="en-US" altLang="zh-CN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50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附录</a:t>
            </a:r>
            <a:r>
              <a:rPr kumimoji="1" lang="en-US" altLang="zh-CN" dirty="0" smtClean="0"/>
              <a:t>1 </a:t>
            </a:r>
            <a:r>
              <a:rPr kumimoji="1" lang="zh-CN" altLang="en-US" dirty="0" smtClean="0"/>
              <a:t>数组越界错误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Array </a:t>
            </a:r>
            <a:r>
              <a:rPr kumimoji="1" lang="en-US" altLang="zh-CN" dirty="0"/>
              <a:t>index out of bound </a:t>
            </a:r>
            <a:r>
              <a:rPr kumimoji="1" lang="en-US" altLang="zh-CN" dirty="0" smtClean="0"/>
              <a:t>error</a:t>
            </a:r>
          </a:p>
          <a:p>
            <a:pPr lvl="1"/>
            <a:r>
              <a:rPr kumimoji="1" lang="zh-CN" altLang="en-US" dirty="0" smtClean="0">
                <a:solidFill>
                  <a:srgbClr val="000000"/>
                </a:solidFill>
              </a:rPr>
              <a:t>与</a:t>
            </a:r>
            <a:r>
              <a:rPr kumimoji="1" lang="en-US" altLang="zh-CN" dirty="0" smtClean="0">
                <a:solidFill>
                  <a:srgbClr val="000000"/>
                </a:solidFill>
              </a:rPr>
              <a:t>JAVA</a:t>
            </a:r>
            <a:r>
              <a:rPr kumimoji="1" lang="zh-CN" altLang="en-US" dirty="0" smtClean="0">
                <a:solidFill>
                  <a:srgbClr val="000000"/>
                </a:solidFill>
              </a:rPr>
              <a:t>等更新的语言不同</a:t>
            </a:r>
            <a:endParaRPr kumimoji="1" lang="en-US" altLang="zh-CN" dirty="0">
              <a:solidFill>
                <a:srgbClr val="000000"/>
              </a:solidFill>
            </a:endParaRPr>
          </a:p>
          <a:p>
            <a:pPr lvl="2"/>
            <a:r>
              <a:rPr kumimoji="1" lang="zh-CN" altLang="en-US" dirty="0" smtClean="0">
                <a:solidFill>
                  <a:srgbClr val="000000"/>
                </a:solidFill>
              </a:rPr>
              <a:t>数组长度在程序运行的时候不会被保存</a:t>
            </a:r>
            <a:endParaRPr kumimoji="1" lang="en-US" altLang="zh-CN" dirty="0" smtClean="0">
              <a:solidFill>
                <a:srgbClr val="000000"/>
              </a:solidFill>
            </a:endParaRPr>
          </a:p>
          <a:p>
            <a:pPr lvl="2"/>
            <a:r>
              <a:rPr kumimoji="1" lang="zh-CN" altLang="en-US" dirty="0" smtClean="0">
                <a:solidFill>
                  <a:srgbClr val="000000"/>
                </a:solidFill>
              </a:rPr>
              <a:t>运行时不会检查</a:t>
            </a:r>
            <a:r>
              <a:rPr kumimoji="1" lang="en-US" altLang="zh-CN" dirty="0" smtClean="0">
                <a:solidFill>
                  <a:srgbClr val="000000"/>
                </a:solidFill>
              </a:rPr>
              <a:t>index</a:t>
            </a:r>
            <a:r>
              <a:rPr kumimoji="1" lang="zh-CN" altLang="en-US" dirty="0" smtClean="0">
                <a:solidFill>
                  <a:srgbClr val="000000"/>
                </a:solidFill>
              </a:rPr>
              <a:t>有否越界</a:t>
            </a:r>
            <a:r>
              <a:rPr kumimoji="1" lang="en-US" altLang="zh-CN" dirty="0" smtClean="0">
                <a:solidFill>
                  <a:srgbClr val="000000"/>
                </a:solidFill>
              </a:rPr>
              <a:t>—</a:t>
            </a:r>
            <a:r>
              <a:rPr kumimoji="1" lang="zh-CN" altLang="en-US" dirty="0" smtClean="0">
                <a:solidFill>
                  <a:srgbClr val="000000"/>
                </a:solidFill>
              </a:rPr>
              <a:t>否则减慢程序的运行速度</a:t>
            </a:r>
            <a:r>
              <a:rPr kumimoji="1" lang="en-US" altLang="zh-CN" dirty="0" smtClean="0">
                <a:solidFill>
                  <a:srgbClr val="000000"/>
                </a:solidFill>
              </a:rPr>
              <a:t>(C++ </a:t>
            </a:r>
            <a:r>
              <a:rPr kumimoji="1" lang="zh-CN" altLang="en-US" dirty="0" smtClean="0">
                <a:solidFill>
                  <a:srgbClr val="000000"/>
                </a:solidFill>
              </a:rPr>
              <a:t>与</a:t>
            </a:r>
            <a:r>
              <a:rPr kumimoji="1" lang="en-US" altLang="zh-CN" dirty="0" smtClean="0">
                <a:solidFill>
                  <a:srgbClr val="000000"/>
                </a:solidFill>
              </a:rPr>
              <a:t> JAVA </a:t>
            </a:r>
            <a:r>
              <a:rPr kumimoji="1" lang="zh-CN" altLang="en-US" dirty="0" smtClean="0">
                <a:solidFill>
                  <a:srgbClr val="000000"/>
                </a:solidFill>
              </a:rPr>
              <a:t>的不同之处之一</a:t>
            </a:r>
            <a:r>
              <a:rPr kumimoji="1" lang="en-US" altLang="zh-CN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kumimoji="1" lang="zh-CN" altLang="en-US" dirty="0" smtClean="0">
                <a:solidFill>
                  <a:srgbClr val="000000"/>
                </a:solidFill>
              </a:rPr>
              <a:t>没有数组越界检查的后果</a:t>
            </a:r>
            <a:endParaRPr kumimoji="1" lang="en-US" altLang="zh-CN" dirty="0" smtClean="0">
              <a:solidFill>
                <a:srgbClr val="000000"/>
              </a:solidFill>
            </a:endParaRPr>
          </a:p>
          <a:p>
            <a:pPr lvl="2"/>
            <a:r>
              <a:rPr kumimoji="1" lang="zh-CN" altLang="en-US" dirty="0" smtClean="0">
                <a:solidFill>
                  <a:srgbClr val="000000"/>
                </a:solidFill>
              </a:rPr>
              <a:t>可能会因此改变别的函数中的数据，造成别的函数“出错”</a:t>
            </a:r>
            <a:r>
              <a:rPr kumimoji="1" lang="en-US" altLang="zh-CN" dirty="0" smtClean="0">
                <a:solidFill>
                  <a:srgbClr val="000000"/>
                </a:solidFill>
              </a:rPr>
              <a:t>:  </a:t>
            </a:r>
            <a:r>
              <a:rPr kumimoji="1" lang="zh-CN" altLang="en-US" dirty="0" smtClean="0">
                <a:solidFill>
                  <a:srgbClr val="000000"/>
                </a:solidFill>
              </a:rPr>
              <a:t>这种错误通常很难发现</a:t>
            </a:r>
            <a:r>
              <a:rPr kumimoji="1" lang="en-US" altLang="zh-CN" dirty="0">
                <a:solidFill>
                  <a:srgbClr val="000000"/>
                </a:solidFill>
              </a:rPr>
              <a:t>—</a:t>
            </a:r>
            <a:r>
              <a:rPr kumimoji="1" lang="zh-CN" altLang="en-US" dirty="0">
                <a:solidFill>
                  <a:srgbClr val="000000"/>
                </a:solidFill>
              </a:rPr>
              <a:t>出现错误</a:t>
            </a:r>
            <a:r>
              <a:rPr kumimoji="1" lang="zh-CN" altLang="en-US" dirty="0" smtClean="0">
                <a:solidFill>
                  <a:srgbClr val="000000"/>
                </a:solidFill>
              </a:rPr>
              <a:t>的函数并不是产生错误的函数。</a:t>
            </a:r>
            <a:endParaRPr kumimoji="1" lang="en-US" altLang="zh-CN" dirty="0">
              <a:solidFill>
                <a:srgbClr val="000000"/>
              </a:solidFill>
            </a:endParaRPr>
          </a:p>
          <a:p>
            <a:pPr lvl="2"/>
            <a:r>
              <a:rPr kumimoji="1" lang="zh-CN" altLang="en-US" dirty="0">
                <a:solidFill>
                  <a:srgbClr val="000000"/>
                </a:solidFill>
              </a:rPr>
              <a:t>可能会访问到别的程序的内存空间，被操作系统当作非法内存访问，强制终止程序</a:t>
            </a:r>
            <a:r>
              <a:rPr kumimoji="1" lang="zh-CN" altLang="en-US" dirty="0" smtClean="0">
                <a:solidFill>
                  <a:srgbClr val="000000"/>
                </a:solidFill>
              </a:rPr>
              <a:t>。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7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附录</a:t>
            </a:r>
            <a:r>
              <a:rPr kumimoji="1" lang="en-US" altLang="zh-CN" dirty="0" smtClean="0"/>
              <a:t>2 </a:t>
            </a:r>
            <a:r>
              <a:rPr kumimoji="1" lang="zh-CN" altLang="en-US" dirty="0" smtClean="0"/>
              <a:t>高维数组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屏幕快照 2013-11-16 下午9.32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795046" cy="5356999"/>
          </a:xfrm>
          <a:prstGeom prst="rect">
            <a:avLst/>
          </a:prstGeom>
        </p:spPr>
      </p:pic>
      <p:pic>
        <p:nvPicPr>
          <p:cNvPr id="5" name="图片 4" descr="屏幕快照 2013-11-16 下午9.33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04800"/>
            <a:ext cx="2014928" cy="21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为什么要使用数组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例子：求平均值和标准差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平均值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402336" lvl="1" indent="0">
              <a:buNone/>
            </a:pPr>
            <a:endParaRPr kumimoji="1" lang="en-US" altLang="zh-CN" dirty="0"/>
          </a:p>
          <a:p>
            <a:pPr lvl="1"/>
            <a:r>
              <a:rPr kumimoji="1" lang="zh-CN" altLang="en-US" dirty="0" smtClean="0"/>
              <a:t>标准差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pPr marL="82296" indent="0">
              <a:buNone/>
            </a:pPr>
            <a:endParaRPr kumimoji="1" lang="en-US" altLang="zh-CN" dirty="0" smtClean="0"/>
          </a:p>
        </p:txBody>
      </p:sp>
      <p:pic>
        <p:nvPicPr>
          <p:cNvPr id="4" name="图片 3" descr="屏幕快照 2012-12-01 下午3.4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67000"/>
            <a:ext cx="1944216" cy="1098029"/>
          </a:xfrm>
          <a:prstGeom prst="rect">
            <a:avLst/>
          </a:prstGeom>
        </p:spPr>
      </p:pic>
      <p:pic>
        <p:nvPicPr>
          <p:cNvPr id="5" name="图片 4" descr="屏幕快照 2012-12-01 下午3.44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3168352" cy="11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为什么要使用数组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例子：求平均值和标准差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第一步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定义数组然后从控制台输入</a:t>
            </a:r>
            <a:endParaRPr kumimoji="1" lang="zh-CN" altLang="en-US" dirty="0"/>
          </a:p>
        </p:txBody>
      </p:sp>
      <p:pic>
        <p:nvPicPr>
          <p:cNvPr id="4" name="图片 3" descr="屏幕快照 2013-11-14 下午8.0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8001000" cy="38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夏至.thmx</Template>
  <TotalTime>10588</TotalTime>
  <Words>1426</Words>
  <Application>Microsoft Macintosh PowerPoint</Application>
  <PresentationFormat>全屏显示(4:3)</PresentationFormat>
  <Paragraphs>406</Paragraphs>
  <Slides>74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5" baseType="lpstr">
      <vt:lpstr>夏至</vt:lpstr>
      <vt:lpstr>7. 数组 (10-11周)</vt:lpstr>
      <vt:lpstr>＊下半学期的时间表</vt:lpstr>
      <vt:lpstr>PowerPoint 演示文稿</vt:lpstr>
      <vt:lpstr>什么是Array数组</vt:lpstr>
      <vt:lpstr>数组的长度与索引</vt:lpstr>
      <vt:lpstr>为什么要使用数组</vt:lpstr>
      <vt:lpstr>为什么要使用数组</vt:lpstr>
      <vt:lpstr>为什么要使用数组</vt:lpstr>
      <vt:lpstr>为什么要使用数组</vt:lpstr>
      <vt:lpstr>为什么要使用数组</vt:lpstr>
      <vt:lpstr>为什么要使用数组</vt:lpstr>
      <vt:lpstr>PowerPoint 演示文稿</vt:lpstr>
      <vt:lpstr>数组的初始化</vt:lpstr>
      <vt:lpstr>数组的初始化</vt:lpstr>
      <vt:lpstr>数组的初始化</vt:lpstr>
      <vt:lpstr>数组的初始化</vt:lpstr>
      <vt:lpstr>数组的初始化</vt:lpstr>
      <vt:lpstr>PowerPoint 演示文稿</vt:lpstr>
      <vt:lpstr>数组作为函数参数</vt:lpstr>
      <vt:lpstr>数组作为函数参数</vt:lpstr>
      <vt:lpstr>数组作为函数参数</vt:lpstr>
      <vt:lpstr>数组作为函数参数</vt:lpstr>
      <vt:lpstr>数组作为函数参数</vt:lpstr>
      <vt:lpstr>数组作为函数参数</vt:lpstr>
      <vt:lpstr>数组作为函数参数</vt:lpstr>
      <vt:lpstr>数组作为函数参数</vt:lpstr>
      <vt:lpstr>数组作为函数参数</vt:lpstr>
      <vt:lpstr>数组作为函数参数</vt:lpstr>
      <vt:lpstr>PowerPoint 演示文稿</vt:lpstr>
      <vt:lpstr>字符数组</vt:lpstr>
      <vt:lpstr>字符数组</vt:lpstr>
      <vt:lpstr>字符数组</vt:lpstr>
      <vt:lpstr>字符数组</vt:lpstr>
      <vt:lpstr>字符数组</vt:lpstr>
      <vt:lpstr>字符数组</vt:lpstr>
      <vt:lpstr>字符数组</vt:lpstr>
      <vt:lpstr>字符数组</vt:lpstr>
      <vt:lpstr>PowerPoint 演示文稿</vt:lpstr>
      <vt:lpstr>常量数组</vt:lpstr>
      <vt:lpstr>常量数组</vt:lpstr>
      <vt:lpstr>常量数组</vt:lpstr>
      <vt:lpstr>常量数组</vt:lpstr>
      <vt:lpstr>PowerPoint 演示文稿</vt:lpstr>
      <vt:lpstr>数组的常用操作</vt:lpstr>
      <vt:lpstr>数组的常用操作</vt:lpstr>
      <vt:lpstr>数组的常用操作</vt:lpstr>
      <vt:lpstr>数组的常用操作</vt:lpstr>
      <vt:lpstr>数组的常用操作</vt:lpstr>
      <vt:lpstr>数组的常用操作</vt:lpstr>
      <vt:lpstr>数组的常用操作</vt:lpstr>
      <vt:lpstr>数组的基本操作</vt:lpstr>
      <vt:lpstr>数组的基本操作</vt:lpstr>
      <vt:lpstr>数组的基本操作</vt:lpstr>
      <vt:lpstr>数组的基本操作</vt:lpstr>
      <vt:lpstr>PowerPoint 演示文稿</vt:lpstr>
      <vt:lpstr>高维数组</vt:lpstr>
      <vt:lpstr>高维数组</vt:lpstr>
      <vt:lpstr>高维数组</vt:lpstr>
      <vt:lpstr>高维数组</vt:lpstr>
      <vt:lpstr>高维数组</vt:lpstr>
      <vt:lpstr>高维数组</vt:lpstr>
      <vt:lpstr>高维数组</vt:lpstr>
      <vt:lpstr>高维数组</vt:lpstr>
      <vt:lpstr>高维数组</vt:lpstr>
      <vt:lpstr>PowerPoint 演示文稿</vt:lpstr>
      <vt:lpstr>结构体</vt:lpstr>
      <vt:lpstr>结构体</vt:lpstr>
      <vt:lpstr>结构体</vt:lpstr>
      <vt:lpstr>结构体</vt:lpstr>
      <vt:lpstr>结构体</vt:lpstr>
      <vt:lpstr>其它</vt:lpstr>
      <vt:lpstr>附录1 数组越界错误</vt:lpstr>
      <vt:lpstr>附录1 数组越界错误</vt:lpstr>
      <vt:lpstr>附录2 高维数组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计算机基础</dc:title>
  <dc:creator> </dc:creator>
  <cp:lastModifiedBy>Cong</cp:lastModifiedBy>
  <cp:revision>814</cp:revision>
  <dcterms:created xsi:type="dcterms:W3CDTF">2012-10-20T14:30:56Z</dcterms:created>
  <dcterms:modified xsi:type="dcterms:W3CDTF">2013-11-30T14:33:04Z</dcterms:modified>
</cp:coreProperties>
</file>